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6858000" cy="9144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2C2A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97" autoAdjust="0"/>
    <p:restoredTop sz="94638" autoAdjust="0"/>
  </p:normalViewPr>
  <p:slideViewPr>
    <p:cSldViewPr>
      <p:cViewPr>
        <p:scale>
          <a:sx n="72" d="100"/>
          <a:sy n="72" d="100"/>
        </p:scale>
        <p:origin x="-2868" y="-31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26" tIns="46963" rIns="93926" bIns="46963" rtlCol="0"/>
          <a:lstStyle>
            <a:lvl1pPr algn="l">
              <a:defRPr sz="1200"/>
            </a:lvl1pPr>
          </a:lstStyle>
          <a:p>
            <a:endParaRPr lang="en-US" dirty="0"/>
          </a:p>
        </p:txBody>
      </p:sp>
      <p:sp>
        <p:nvSpPr>
          <p:cNvPr id="3" name="Date Placeholder 2"/>
          <p:cNvSpPr>
            <a:spLocks noGrp="1"/>
          </p:cNvSpPr>
          <p:nvPr>
            <p:ph type="dt" idx="1"/>
          </p:nvPr>
        </p:nvSpPr>
        <p:spPr>
          <a:xfrm>
            <a:off x="4008706" y="0"/>
            <a:ext cx="3066733" cy="468154"/>
          </a:xfrm>
          <a:prstGeom prst="rect">
            <a:avLst/>
          </a:prstGeom>
        </p:spPr>
        <p:txBody>
          <a:bodyPr vert="horz" lIns="93926" tIns="46963" rIns="93926" bIns="46963" rtlCol="0"/>
          <a:lstStyle>
            <a:lvl1pPr algn="r">
              <a:defRPr sz="1200"/>
            </a:lvl1pPr>
          </a:lstStyle>
          <a:p>
            <a:fld id="{CC483F5F-D2A0-45F9-BAAC-03981801A44D}" type="datetimeFigureOut">
              <a:rPr lang="en-US" smtClean="0"/>
              <a:pPr/>
              <a:t>03/27/2020</a:t>
            </a:fld>
            <a:endParaRPr lang="en-US" dirty="0"/>
          </a:p>
        </p:txBody>
      </p:sp>
      <p:sp>
        <p:nvSpPr>
          <p:cNvPr id="4" name="Slide Image Placeholder 3"/>
          <p:cNvSpPr>
            <a:spLocks noGrp="1" noRot="1" noChangeAspect="1"/>
          </p:cNvSpPr>
          <p:nvPr>
            <p:ph type="sldImg" idx="2"/>
          </p:nvPr>
        </p:nvSpPr>
        <p:spPr>
          <a:xfrm>
            <a:off x="2222500" y="701675"/>
            <a:ext cx="2632075" cy="3511550"/>
          </a:xfrm>
          <a:prstGeom prst="rect">
            <a:avLst/>
          </a:prstGeom>
          <a:noFill/>
          <a:ln w="12700">
            <a:solidFill>
              <a:prstClr val="black"/>
            </a:solidFill>
          </a:ln>
        </p:spPr>
        <p:txBody>
          <a:bodyPr vert="horz" lIns="93926" tIns="46963" rIns="93926" bIns="46963" rtlCol="0" anchor="ctr"/>
          <a:lstStyle/>
          <a:p>
            <a:endParaRPr lang="en-US" dirty="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26" tIns="46963" rIns="93926" bIns="4696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6"/>
            <a:ext cx="3066733" cy="468154"/>
          </a:xfrm>
          <a:prstGeom prst="rect">
            <a:avLst/>
          </a:prstGeom>
        </p:spPr>
        <p:txBody>
          <a:bodyPr vert="horz" lIns="93926" tIns="46963" rIns="93926" bIns="46963"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6" y="8893296"/>
            <a:ext cx="3066733" cy="468154"/>
          </a:xfrm>
          <a:prstGeom prst="rect">
            <a:avLst/>
          </a:prstGeom>
        </p:spPr>
        <p:txBody>
          <a:bodyPr vert="horz" lIns="93926" tIns="46963" rIns="93926" bIns="46963" rtlCol="0" anchor="b"/>
          <a:lstStyle>
            <a:lvl1pPr algn="r">
              <a:defRPr sz="1200"/>
            </a:lvl1pPr>
          </a:lstStyle>
          <a:p>
            <a:fld id="{C01586F8-A3D6-4525-9CEC-930B28FDECC0}" type="slidenum">
              <a:rPr lang="en-US" smtClean="0"/>
              <a:pPr/>
              <a:t>‹#›</a:t>
            </a:fld>
            <a:endParaRPr lang="en-US" dirty="0"/>
          </a:p>
        </p:txBody>
      </p:sp>
    </p:spTree>
    <p:extLst>
      <p:ext uri="{BB962C8B-B14F-4D97-AF65-F5344CB8AC3E}">
        <p14:creationId xmlns:p14="http://schemas.microsoft.com/office/powerpoint/2010/main" xmlns="" val="2282148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1586F8-A3D6-4525-9CEC-930B28FDECC0}" type="slidenum">
              <a:rPr lang="en-US" smtClean="0"/>
              <a:pPr/>
              <a:t>1</a:t>
            </a:fld>
            <a:endParaRPr lang="en-US" dirty="0"/>
          </a:p>
        </p:txBody>
      </p:sp>
    </p:spTree>
    <p:extLst>
      <p:ext uri="{BB962C8B-B14F-4D97-AF65-F5344CB8AC3E}">
        <p14:creationId xmlns:p14="http://schemas.microsoft.com/office/powerpoint/2010/main" xmlns="" val="2691653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1586F8-A3D6-4525-9CEC-930B28FDECC0}" type="slidenum">
              <a:rPr lang="en-US" smtClean="0"/>
              <a:pPr/>
              <a:t>2</a:t>
            </a:fld>
            <a:endParaRPr lang="en-US" dirty="0"/>
          </a:p>
        </p:txBody>
      </p:sp>
    </p:spTree>
    <p:extLst>
      <p:ext uri="{BB962C8B-B14F-4D97-AF65-F5344CB8AC3E}">
        <p14:creationId xmlns:p14="http://schemas.microsoft.com/office/powerpoint/2010/main" xmlns="" val="967879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6B15DEA-A886-4C8D-9021-98F596D1F868}" type="datetimeFigureOut">
              <a:rPr lang="en-US" smtClean="0"/>
              <a:pPr/>
              <a:t>03/27/2020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19F45D-0DBC-44DE-9322-6EAD830FEA3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B15DEA-A886-4C8D-9021-98F596D1F868}" type="datetimeFigureOut">
              <a:rPr lang="en-US" smtClean="0"/>
              <a:pPr/>
              <a:t>03/27/2020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19F45D-0DBC-44DE-9322-6EAD830FEA3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B15DEA-A886-4C8D-9021-98F596D1F868}" type="datetimeFigureOut">
              <a:rPr lang="en-US" smtClean="0"/>
              <a:pPr/>
              <a:t>03/27/2020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19F45D-0DBC-44DE-9322-6EAD830FEA3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B15DEA-A886-4C8D-9021-98F596D1F868}" type="datetimeFigureOut">
              <a:rPr lang="en-US" smtClean="0"/>
              <a:pPr/>
              <a:t>03/27/2020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19F45D-0DBC-44DE-9322-6EAD830FEA3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B15DEA-A886-4C8D-9021-98F596D1F868}" type="datetimeFigureOut">
              <a:rPr lang="en-US" smtClean="0"/>
              <a:pPr/>
              <a:t>03/27/2020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19F45D-0DBC-44DE-9322-6EAD830FEA3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B15DEA-A886-4C8D-9021-98F596D1F868}" type="datetimeFigureOut">
              <a:rPr lang="en-US" smtClean="0"/>
              <a:pPr/>
              <a:t>03/27/2020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19F45D-0DBC-44DE-9322-6EAD830FEA3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6B15DEA-A886-4C8D-9021-98F596D1F868}" type="datetimeFigureOut">
              <a:rPr lang="en-US" smtClean="0"/>
              <a:pPr/>
              <a:t>03/27/2020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719F45D-0DBC-44DE-9322-6EAD830FEA3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B15DEA-A886-4C8D-9021-98F596D1F868}" type="datetimeFigureOut">
              <a:rPr lang="en-US" smtClean="0"/>
              <a:pPr/>
              <a:t>03/27/2020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719F45D-0DBC-44DE-9322-6EAD830FEA3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B15DEA-A886-4C8D-9021-98F596D1F868}" type="datetimeFigureOut">
              <a:rPr lang="en-US" smtClean="0"/>
              <a:pPr/>
              <a:t>03/27/2020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719F45D-0DBC-44DE-9322-6EAD830FEA3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B15DEA-A886-4C8D-9021-98F596D1F868}" type="datetimeFigureOut">
              <a:rPr lang="en-US" smtClean="0"/>
              <a:pPr/>
              <a:t>03/27/2020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19F45D-0DBC-44DE-9322-6EAD830FEA3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B15DEA-A886-4C8D-9021-98F596D1F868}" type="datetimeFigureOut">
              <a:rPr lang="en-US" smtClean="0"/>
              <a:pPr/>
              <a:t>03/27/2020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19F45D-0DBC-44DE-9322-6EAD830FEA3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6B15DEA-A886-4C8D-9021-98F596D1F868}" type="datetimeFigureOut">
              <a:rPr lang="en-US" smtClean="0"/>
              <a:pPr/>
              <a:t>03/27/2020</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719F45D-0DBC-44DE-9322-6EAD830FEA3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Laura.gilbert.m@gmail.com" TargetMode="External"/><Relationship Id="rId5" Type="http://schemas.openxmlformats.org/officeDocument/2006/relationships/hyperlink" Target="about:blank" TargetMode="External"/><Relationship Id="rId4" Type="http://schemas.openxmlformats.org/officeDocument/2006/relationships/image" Target="../media/image2.wmf"/><Relationship Id="rId9" Type="http://schemas.openxmlformats.org/officeDocument/2006/relationships/image" Target="../media/image5.jpeg"/></Relationships>
</file>

<file path=ppt/slides/_rels/slide2.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image" Target="../media/image6.jpeg"/><Relationship Id="rId7"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10" Type="http://schemas.openxmlformats.org/officeDocument/2006/relationships/image" Target="../media/image11.jpeg"/><Relationship Id="rId4" Type="http://schemas.openxmlformats.org/officeDocument/2006/relationships/hyperlink" Target="about:blank" TargetMode="External"/><Relationship Id="rId9"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8" descr="Image result for garage sale"/>
          <p:cNvPicPr>
            <a:picLocks noChangeAspect="1" noChangeArrowheads="1"/>
          </p:cNvPicPr>
          <p:nvPr/>
        </p:nvPicPr>
        <p:blipFill>
          <a:blip r:embed="rId3" cstate="print"/>
          <a:srcRect/>
          <a:stretch>
            <a:fillRect/>
          </a:stretch>
        </p:blipFill>
        <p:spPr bwMode="auto">
          <a:xfrm>
            <a:off x="5791200" y="5029200"/>
            <a:ext cx="999565" cy="772391"/>
          </a:xfrm>
          <a:prstGeom prst="rect">
            <a:avLst/>
          </a:prstGeom>
          <a:noFill/>
        </p:spPr>
      </p:pic>
      <p:sp>
        <p:nvSpPr>
          <p:cNvPr id="1026" name="DOM 2"/>
          <p:cNvSpPr>
            <a:spLocks noChangeArrowheads="1"/>
          </p:cNvSpPr>
          <p:nvPr/>
        </p:nvSpPr>
        <p:spPr bwMode="auto">
          <a:xfrm>
            <a:off x="228600" y="304800"/>
            <a:ext cx="6427787" cy="1182687"/>
          </a:xfrm>
          <a:prstGeom prst="rect">
            <a:avLst/>
          </a:prstGeom>
          <a:solidFill>
            <a:srgbClr val="0070C0"/>
          </a:solidFill>
          <a:ln w="127000" cmpd="dbl">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1027" name="Text Box 13"/>
          <p:cNvSpPr txBox="1">
            <a:spLocks noChangeArrowheads="1"/>
          </p:cNvSpPr>
          <p:nvPr/>
        </p:nvSpPr>
        <p:spPr bwMode="auto">
          <a:xfrm>
            <a:off x="311150" y="533400"/>
            <a:ext cx="5327650" cy="8286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rgbClr val="C2C2AD"/>
                </a:solidFill>
                <a:effectLst/>
                <a:latin typeface="Lucida Sans Unicode" pitchFamily="34" charset="0"/>
                <a:cs typeface="Arial" pitchFamily="34" charset="0"/>
              </a:rPr>
              <a:t>Canterbury Newsletter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C2C2AD"/>
                </a:solidFill>
                <a:effectLst/>
                <a:latin typeface="Lucida Sans Unicode" pitchFamily="34" charset="0"/>
                <a:cs typeface="Arial" pitchFamily="34" charset="0"/>
              </a:rPr>
              <a:t>A Publication of The Canterbury Homeowner’s Association</a:t>
            </a:r>
          </a:p>
          <a:p>
            <a:r>
              <a:rPr lang="en-US" sz="1000" b="1" dirty="0">
                <a:solidFill>
                  <a:srgbClr val="C2C2AD"/>
                </a:solidFill>
                <a:latin typeface="Lucida Sans Unicode" pitchFamily="34" charset="0"/>
                <a:cs typeface="Lucida Sans Unicode" pitchFamily="34" charset="0"/>
              </a:rPr>
              <a:t>Box 68 Powell, OH  43065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6" name="Picture 5" descr="MC900368502[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267325" y="533400"/>
            <a:ext cx="1057275" cy="1057275"/>
          </a:xfrm>
          <a:prstGeom prst="rect">
            <a:avLst/>
          </a:prstGeom>
          <a:noFill/>
          <a:ln>
            <a:noFill/>
          </a:ln>
        </p:spPr>
      </p:pic>
      <p:sp>
        <p:nvSpPr>
          <p:cNvPr id="1028" name="Text Box 12"/>
          <p:cNvSpPr txBox="1">
            <a:spLocks noChangeArrowheads="1"/>
          </p:cNvSpPr>
          <p:nvPr/>
        </p:nvSpPr>
        <p:spPr bwMode="auto">
          <a:xfrm>
            <a:off x="4800600" y="342900"/>
            <a:ext cx="1479550" cy="3429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1200" b="1" dirty="0">
                <a:solidFill>
                  <a:srgbClr val="C2C2AD"/>
                </a:solidFill>
                <a:latin typeface="Times New Roman" pitchFamily="18" charset="0"/>
                <a:cs typeface="Arial" pitchFamily="34" charset="0"/>
              </a:rPr>
              <a:t>MARCH </a:t>
            </a:r>
            <a:r>
              <a:rPr lang="en-US" sz="1200" b="1" dirty="0" smtClean="0">
                <a:solidFill>
                  <a:srgbClr val="C2C2AD"/>
                </a:solidFill>
                <a:latin typeface="Times New Roman" pitchFamily="18" charset="0"/>
                <a:cs typeface="Arial" pitchFamily="34" charset="0"/>
              </a:rPr>
              <a:t>2020</a:t>
            </a:r>
            <a:endParaRPr kumimoji="0" lang="en-US" sz="1200" b="1" i="0" u="none" strike="noStrike" cap="none" normalizeH="0" baseline="0" dirty="0">
              <a:ln>
                <a:noFill/>
              </a:ln>
              <a:solidFill>
                <a:srgbClr val="C2C2AD"/>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030" name="Text Box 15"/>
          <p:cNvSpPr txBox="1">
            <a:spLocks noChangeArrowheads="1"/>
          </p:cNvSpPr>
          <p:nvPr/>
        </p:nvSpPr>
        <p:spPr bwMode="auto">
          <a:xfrm>
            <a:off x="228600" y="1575816"/>
            <a:ext cx="3265488" cy="2952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454422"/>
                </a:solidFill>
                <a:effectLst/>
                <a:latin typeface="Lucida Sans Unicode" pitchFamily="34" charset="0"/>
                <a:cs typeface="Arial" pitchFamily="34" charset="0"/>
              </a:rPr>
              <a:t>President’s Note</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cxnSp>
        <p:nvCxnSpPr>
          <p:cNvPr id="18" name="Straight Connector 17"/>
          <p:cNvCxnSpPr/>
          <p:nvPr/>
        </p:nvCxnSpPr>
        <p:spPr>
          <a:xfrm>
            <a:off x="3731953" y="3490537"/>
            <a:ext cx="2857246" cy="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731953" y="3261937"/>
            <a:ext cx="2857246" cy="0"/>
          </a:xfrm>
          <a:prstGeom prst="line">
            <a:avLst/>
          </a:prstGeom>
          <a:ln>
            <a:noFill/>
          </a:ln>
        </p:spPr>
        <p:style>
          <a:lnRef idx="1">
            <a:schemeClr val="accent1"/>
          </a:lnRef>
          <a:fillRef idx="0">
            <a:schemeClr val="accent1"/>
          </a:fillRef>
          <a:effectRef idx="0">
            <a:schemeClr val="accent1"/>
          </a:effectRef>
          <a:fontRef idx="minor">
            <a:schemeClr val="tx1"/>
          </a:fontRef>
        </p:style>
      </p:cxnSp>
      <p:sp>
        <p:nvSpPr>
          <p:cNvPr id="23" name="Text Box 14">
            <a:extLst>
              <a:ext uri="{FF2B5EF4-FFF2-40B4-BE49-F238E27FC236}">
                <a16:creationId xmlns:a16="http://schemas.microsoft.com/office/drawing/2014/main" xmlns="" id="{70D951EC-34F1-44EB-A601-3A4EAFD0B6A6}"/>
              </a:ext>
            </a:extLst>
          </p:cNvPr>
          <p:cNvSpPr txBox="1">
            <a:spLocks noChangeArrowheads="1"/>
          </p:cNvSpPr>
          <p:nvPr/>
        </p:nvSpPr>
        <p:spPr bwMode="auto">
          <a:xfrm>
            <a:off x="3962400" y="3276600"/>
            <a:ext cx="2777352" cy="252523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just" defTabSz="914400" rtl="0" eaLnBrk="1" fontAlgn="base" latinLnBrk="0" hangingPunct="1">
              <a:spcBef>
                <a:spcPct val="0"/>
              </a:spcBef>
              <a:buClrTx/>
              <a:buSzTx/>
              <a:buFontTx/>
              <a:buNone/>
              <a:tabLst/>
            </a:pPr>
            <a:r>
              <a:rPr lang="en-US" sz="1000" b="1" dirty="0" smtClean="0">
                <a:latin typeface="Calibri" pitchFamily="34" charset="0"/>
                <a:cs typeface="Arial" pitchFamily="34" charset="0"/>
              </a:rPr>
              <a:t>We assume at this point, everyone understands  and agrees that considering the communities need for social distancing, we are cancelling this year’s Easter Egg Hunt for the protection of all our residents.</a:t>
            </a:r>
            <a:endParaRPr kumimoji="0" lang="en-US" sz="1000" b="1" i="0" u="none" strike="noStrike" cap="none" normalizeH="0" baseline="0" dirty="0">
              <a:ln>
                <a:noFill/>
              </a:ln>
              <a:solidFill>
                <a:schemeClr val="tx1"/>
              </a:solidFill>
              <a:effectLst/>
              <a:latin typeface="Calibri" pitchFamily="34" charset="0"/>
              <a:cs typeface="Arial" pitchFamily="34" charset="0"/>
            </a:endParaRPr>
          </a:p>
          <a:p>
            <a:pPr marL="0" marR="0" lvl="0" indent="0" algn="just" defTabSz="914400" rtl="0" eaLnBrk="1" fontAlgn="base" latinLnBrk="0" hangingPunct="1">
              <a:spcBef>
                <a:spcPct val="0"/>
              </a:spcBef>
              <a:buClrTx/>
              <a:buSzTx/>
              <a:buFontTx/>
              <a:buNone/>
              <a:tabLst/>
            </a:pPr>
            <a:endParaRPr kumimoji="0" lang="en-US" sz="600" b="1" i="0" u="none" strike="noStrike" cap="none" normalizeH="0" baseline="0" dirty="0">
              <a:ln>
                <a:noFill/>
              </a:ln>
              <a:solidFill>
                <a:schemeClr val="tx1"/>
              </a:solidFill>
              <a:effectLst/>
              <a:latin typeface="Calibri" pitchFamily="34" charset="0"/>
              <a:cs typeface="Arial" pitchFamily="34" charset="0"/>
            </a:endParaRPr>
          </a:p>
          <a:p>
            <a:pPr marL="0" marR="0" lvl="1" algn="just" defTabSz="914400" rtl="0" eaLnBrk="1" fontAlgn="base" latinLnBrk="0" hangingPunct="1">
              <a:spcBef>
                <a:spcPct val="0"/>
              </a:spcBef>
              <a:buClrTx/>
              <a:buSzTx/>
              <a:buFontTx/>
              <a:buNone/>
              <a:tabLst/>
            </a:pPr>
            <a:endParaRPr kumimoji="0" lang="en-US" sz="600" b="1" i="0" u="none" strike="noStrike" cap="none" normalizeH="0" baseline="0" dirty="0">
              <a:ln>
                <a:noFill/>
              </a:ln>
              <a:solidFill>
                <a:schemeClr val="tx1"/>
              </a:solidFill>
              <a:effectLst/>
              <a:latin typeface="Calibri" pitchFamily="34" charset="0"/>
              <a:cs typeface="Arial" pitchFamily="34" charset="0"/>
            </a:endParaRPr>
          </a:p>
          <a:p>
            <a:r>
              <a:rPr kumimoji="0" lang="en-US" sz="1000" b="1" i="0" u="none" strike="noStrike" cap="none" normalizeH="0" baseline="0" dirty="0" smtClean="0">
                <a:ln>
                  <a:noFill/>
                </a:ln>
                <a:solidFill>
                  <a:schemeClr val="tx1"/>
                </a:solidFill>
                <a:effectLst/>
                <a:latin typeface="Calibri" pitchFamily="34" charset="0"/>
                <a:cs typeface="Arial" pitchFamily="34" charset="0"/>
              </a:rPr>
              <a:t>Our </a:t>
            </a:r>
            <a:r>
              <a:rPr lang="en-US" sz="1000" b="1" dirty="0" smtClean="0">
                <a:latin typeface="Calibri" pitchFamily="34" charset="0"/>
                <a:cs typeface="Arial" pitchFamily="34" charset="0"/>
              </a:rPr>
              <a:t>normal volunteers are still thinking of ways to do something for our little ones, so please stay tuned to Facebook for update!  If </a:t>
            </a:r>
            <a:r>
              <a:rPr kumimoji="0" lang="en-US" sz="1000" b="1" i="0" u="none" strike="noStrike" cap="none" normalizeH="0" baseline="0" dirty="0" smtClean="0">
                <a:ln>
                  <a:noFill/>
                </a:ln>
                <a:solidFill>
                  <a:schemeClr val="tx1"/>
                </a:solidFill>
                <a:effectLst/>
                <a:latin typeface="Calibri" pitchFamily="34" charset="0"/>
                <a:cs typeface="Arial" pitchFamily="34" charset="0"/>
              </a:rPr>
              <a:t>you’d </a:t>
            </a:r>
            <a:r>
              <a:rPr kumimoji="0" lang="en-US" sz="1000" b="1" i="0" u="none" strike="noStrike" cap="none" normalizeH="0" baseline="0" dirty="0">
                <a:ln>
                  <a:noFill/>
                </a:ln>
                <a:solidFill>
                  <a:schemeClr val="tx1"/>
                </a:solidFill>
                <a:effectLst/>
                <a:latin typeface="Calibri" pitchFamily="34" charset="0"/>
                <a:cs typeface="Arial" pitchFamily="34" charset="0"/>
              </a:rPr>
              <a:t>like to help, contact </a:t>
            </a:r>
            <a:r>
              <a:rPr kumimoji="0" lang="en-US" sz="1000" b="1" i="0" u="none" strike="noStrike" cap="none" normalizeH="0" baseline="0" dirty="0" smtClean="0">
                <a:ln>
                  <a:noFill/>
                </a:ln>
                <a:solidFill>
                  <a:schemeClr val="tx1"/>
                </a:solidFill>
                <a:effectLst/>
                <a:latin typeface="Calibri" pitchFamily="34" charset="0"/>
                <a:cs typeface="Arial" pitchFamily="34" charset="0"/>
              </a:rPr>
              <a:t>or have ideas:</a:t>
            </a:r>
            <a:r>
              <a:rPr kumimoji="0" lang="en-US" sz="1000" b="1" i="0" u="none" strike="noStrike" cap="none" normalizeH="0" dirty="0" smtClean="0">
                <a:ln>
                  <a:noFill/>
                </a:ln>
                <a:solidFill>
                  <a:schemeClr val="tx1"/>
                </a:solidFill>
                <a:effectLst/>
                <a:latin typeface="Calibri" pitchFamily="34" charset="0"/>
                <a:cs typeface="Arial" pitchFamily="34" charset="0"/>
              </a:rPr>
              <a:t> </a:t>
            </a:r>
            <a:r>
              <a:rPr kumimoji="0" lang="en-US" sz="1000" b="1" i="0" u="none" strike="noStrike" cap="none" normalizeH="0" baseline="0" dirty="0" smtClean="0">
                <a:ln>
                  <a:noFill/>
                </a:ln>
                <a:solidFill>
                  <a:schemeClr val="tx1"/>
                </a:solidFill>
                <a:effectLst/>
                <a:latin typeface="Calibri" pitchFamily="34" charset="0"/>
                <a:cs typeface="Arial" pitchFamily="34" charset="0"/>
              </a:rPr>
              <a:t>Megan </a:t>
            </a:r>
            <a:r>
              <a:rPr lang="en-US" sz="1000" b="1" dirty="0" err="1" smtClean="0">
                <a:latin typeface="Calibri" pitchFamily="34" charset="0"/>
                <a:cs typeface="Arial" pitchFamily="34" charset="0"/>
                <a:hlinkClick r:id="rId5"/>
              </a:rPr>
              <a:t>Meganfilipski</a:t>
            </a:r>
            <a:r>
              <a:rPr lang="en-US" sz="1000" b="1" dirty="0" smtClean="0">
                <a:latin typeface="Calibri" pitchFamily="34" charset="0"/>
                <a:cs typeface="Arial" pitchFamily="34" charset="0"/>
                <a:hlinkClick r:id="rId5"/>
              </a:rPr>
              <a:t> </a:t>
            </a:r>
            <a:r>
              <a:rPr lang="en-US" sz="1000" b="1" dirty="0">
                <a:latin typeface="Calibri" pitchFamily="34" charset="0"/>
                <a:cs typeface="Arial" pitchFamily="34" charset="0"/>
                <a:hlinkClick r:id="rId5"/>
              </a:rPr>
              <a:t>@</a:t>
            </a:r>
            <a:r>
              <a:rPr lang="en-US" sz="1000" b="1" dirty="0" err="1" smtClean="0">
                <a:latin typeface="Calibri" pitchFamily="34" charset="0"/>
                <a:cs typeface="Arial" pitchFamily="34" charset="0"/>
                <a:hlinkClick r:id="rId5"/>
              </a:rPr>
              <a:t>gmail.com</a:t>
            </a:r>
            <a:r>
              <a:rPr lang="en-US" sz="1000" b="1" dirty="0" smtClean="0">
                <a:latin typeface="Calibri" pitchFamily="34" charset="0"/>
                <a:cs typeface="Arial" pitchFamily="34" charset="0"/>
              </a:rPr>
              <a:t> or </a:t>
            </a:r>
            <a:r>
              <a:rPr kumimoji="0" lang="en-US" sz="1000" b="1" i="0" u="none" strike="noStrike" cap="none" normalizeH="0" baseline="0" dirty="0" smtClean="0">
                <a:ln>
                  <a:noFill/>
                </a:ln>
                <a:solidFill>
                  <a:schemeClr val="tx1"/>
                </a:solidFill>
                <a:effectLst/>
                <a:latin typeface="Calibri" pitchFamily="34" charset="0"/>
                <a:cs typeface="Arial" pitchFamily="34" charset="0"/>
              </a:rPr>
              <a:t>Laura  </a:t>
            </a:r>
            <a:r>
              <a:rPr kumimoji="0" lang="en-US" sz="1000" b="1" i="0" u="none" strike="noStrike" cap="none" normalizeH="0" baseline="0" dirty="0" smtClean="0">
                <a:ln>
                  <a:noFill/>
                </a:ln>
                <a:solidFill>
                  <a:schemeClr val="tx1"/>
                </a:solidFill>
                <a:effectLst/>
                <a:latin typeface="Calibri" pitchFamily="34" charset="0"/>
                <a:cs typeface="Arial" pitchFamily="34" charset="0"/>
                <a:hlinkClick r:id="rId6"/>
              </a:rPr>
              <a:t>Laura.gilbert.m@gmail.com</a:t>
            </a:r>
            <a:endParaRPr lang="en-US" sz="1000" dirty="0">
              <a:latin typeface="Calibri" pitchFamily="34" charset="0"/>
              <a:cs typeface="Arial" pitchFamily="34" charset="0"/>
            </a:endParaRPr>
          </a:p>
          <a:p>
            <a:pPr marL="0" marR="0" lvl="2" algn="just" defTabSz="914400" rtl="0" eaLnBrk="1" fontAlgn="base" latinLnBrk="0" hangingPunct="1">
              <a:spcBef>
                <a:spcPct val="0"/>
              </a:spcBef>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4" name="TextBox 23">
            <a:extLst>
              <a:ext uri="{FF2B5EF4-FFF2-40B4-BE49-F238E27FC236}">
                <a16:creationId xmlns:a16="http://schemas.microsoft.com/office/drawing/2014/main" xmlns="" id="{632DA555-713A-4942-A8E1-99C2D4EAAAC5}"/>
              </a:ext>
            </a:extLst>
          </p:cNvPr>
          <p:cNvSpPr txBox="1"/>
          <p:nvPr/>
        </p:nvSpPr>
        <p:spPr>
          <a:xfrm>
            <a:off x="3810000" y="1600200"/>
            <a:ext cx="3124199" cy="338554"/>
          </a:xfrm>
          <a:prstGeom prst="rect">
            <a:avLst/>
          </a:prstGeom>
          <a:noFill/>
        </p:spPr>
        <p:txBody>
          <a:bodyPr wrap="square" rtlCol="0">
            <a:spAutoFit/>
          </a:bodyPr>
          <a:lstStyle/>
          <a:p>
            <a:r>
              <a:rPr lang="en-US" sz="1600" b="1" u="sng" dirty="0" smtClean="0">
                <a:solidFill>
                  <a:srgbClr val="FF0000"/>
                </a:solidFill>
                <a:latin typeface="Lucida Sans Unicode" pitchFamily="34" charset="0"/>
                <a:cs typeface="Lucida Sans Unicode" pitchFamily="34" charset="0"/>
              </a:rPr>
              <a:t>No</a:t>
            </a:r>
            <a:r>
              <a:rPr lang="en-US" sz="1400" b="1" u="sng" dirty="0" smtClean="0">
                <a:solidFill>
                  <a:srgbClr val="FF0000"/>
                </a:solidFill>
                <a:latin typeface="Lucida Sans Unicode" pitchFamily="34" charset="0"/>
                <a:cs typeface="Lucida Sans Unicode" pitchFamily="34" charset="0"/>
              </a:rPr>
              <a:t> </a:t>
            </a:r>
            <a:r>
              <a:rPr lang="en-US" sz="1400" b="1" dirty="0" smtClean="0">
                <a:solidFill>
                  <a:srgbClr val="FF0000"/>
                </a:solidFill>
                <a:latin typeface="Lucida Sans Unicode" pitchFamily="34" charset="0"/>
                <a:cs typeface="Lucida Sans Unicode" pitchFamily="34" charset="0"/>
              </a:rPr>
              <a:t>Easter </a:t>
            </a:r>
            <a:r>
              <a:rPr lang="en-US" sz="1400" b="1" dirty="0">
                <a:solidFill>
                  <a:srgbClr val="FF0000"/>
                </a:solidFill>
                <a:latin typeface="Lucida Sans Unicode" pitchFamily="34" charset="0"/>
                <a:cs typeface="Lucida Sans Unicode" pitchFamily="34" charset="0"/>
              </a:rPr>
              <a:t>Egg Hunt </a:t>
            </a:r>
            <a:r>
              <a:rPr lang="en-US" sz="1400" b="1" dirty="0" smtClean="0">
                <a:solidFill>
                  <a:srgbClr val="FF0000"/>
                </a:solidFill>
                <a:latin typeface="Lucida Sans Unicode" pitchFamily="34" charset="0"/>
                <a:cs typeface="Lucida Sans Unicode" pitchFamily="34" charset="0"/>
              </a:rPr>
              <a:t>this Year</a:t>
            </a:r>
            <a:r>
              <a:rPr lang="en-US" sz="1600" b="1" dirty="0" smtClean="0">
                <a:solidFill>
                  <a:srgbClr val="FF0000"/>
                </a:solidFill>
                <a:latin typeface="Lucida Sans Unicode" pitchFamily="34" charset="0"/>
                <a:cs typeface="Lucida Sans Unicode" pitchFamily="34" charset="0"/>
              </a:rPr>
              <a:t>!</a:t>
            </a:r>
            <a:endParaRPr lang="en-US" sz="1600" b="1" dirty="0">
              <a:solidFill>
                <a:srgbClr val="FF0000"/>
              </a:solidFill>
              <a:latin typeface="Lucida Sans Unicode" pitchFamily="34" charset="0"/>
              <a:cs typeface="Lucida Sans Unicode" pitchFamily="34" charset="0"/>
            </a:endParaRPr>
          </a:p>
        </p:txBody>
      </p:sp>
      <p:pic>
        <p:nvPicPr>
          <p:cNvPr id="26" name="Picture 10" descr="http://www.howdoeslooklike.com/wp-content/uploads/2013/05/easter-bunny-5.jpg">
            <a:extLst>
              <a:ext uri="{FF2B5EF4-FFF2-40B4-BE49-F238E27FC236}">
                <a16:creationId xmlns:a16="http://schemas.microsoft.com/office/drawing/2014/main" xmlns="" id="{02E40DB2-80A0-425D-9F7A-BB99197BFCD3}"/>
              </a:ext>
            </a:extLst>
          </p:cNvPr>
          <p:cNvPicPr>
            <a:picLocks noChangeAspect="1" noChangeArrowheads="1"/>
          </p:cNvPicPr>
          <p:nvPr/>
        </p:nvPicPr>
        <p:blipFill>
          <a:blip r:embed="rId7" cstate="print"/>
          <a:srcRect/>
          <a:stretch>
            <a:fillRect/>
          </a:stretch>
        </p:blipFill>
        <p:spPr bwMode="auto">
          <a:xfrm>
            <a:off x="4114800" y="1828800"/>
            <a:ext cx="1066800" cy="1426372"/>
          </a:xfrm>
          <a:prstGeom prst="rect">
            <a:avLst/>
          </a:prstGeom>
          <a:noFill/>
        </p:spPr>
      </p:pic>
      <p:sp>
        <p:nvSpPr>
          <p:cNvPr id="1029" name="Text Box 14"/>
          <p:cNvSpPr txBox="1">
            <a:spLocks noChangeArrowheads="1"/>
          </p:cNvSpPr>
          <p:nvPr/>
        </p:nvSpPr>
        <p:spPr bwMode="auto">
          <a:xfrm>
            <a:off x="228600" y="1828800"/>
            <a:ext cx="3505200" cy="5105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r>
              <a:rPr lang="en-US" sz="1000" dirty="0" smtClean="0"/>
              <a:t>Hello Canterbury Neighbors,</a:t>
            </a:r>
          </a:p>
          <a:p>
            <a:r>
              <a:rPr lang="en-US" sz="500" dirty="0" smtClean="0"/>
              <a:t> </a:t>
            </a:r>
          </a:p>
          <a:p>
            <a:r>
              <a:rPr lang="en-US" sz="1000" dirty="0" smtClean="0"/>
              <a:t>Unfortunately this newsletter arrives at a time of unprecedented challenges for our country, state and local communities as we continue to endure the COVID-19 pandemic. Rest assured, although admittedly a very small part of our worldly views at present, our HOA is well positioned to face these challenges given the history of fiscal responsibility the HOA has practiced. We in the HOA are confident in our capabilities to continue to support this great neighborhood we call home now and in the future.</a:t>
            </a:r>
          </a:p>
          <a:p>
            <a:r>
              <a:rPr lang="en-US" sz="500" dirty="0" smtClean="0"/>
              <a:t> </a:t>
            </a:r>
          </a:p>
          <a:p>
            <a:r>
              <a:rPr lang="en-US" sz="1000" dirty="0" smtClean="0"/>
              <a:t>I realize </a:t>
            </a:r>
            <a:r>
              <a:rPr lang="en-US" sz="1000" dirty="0" smtClean="0"/>
              <a:t>this goes without saying, </a:t>
            </a:r>
            <a:r>
              <a:rPr lang="en-US" sz="1000" dirty="0" smtClean="0"/>
              <a:t>that as Canterbury neighborhood residents, </a:t>
            </a:r>
            <a:r>
              <a:rPr lang="en-US" sz="1000" dirty="0" smtClean="0"/>
              <a:t>we should continue to endeavor to be kind, considerate and </a:t>
            </a:r>
            <a:r>
              <a:rPr lang="en-US" sz="1000" dirty="0" smtClean="0"/>
              <a:t>helping of </a:t>
            </a:r>
            <a:r>
              <a:rPr lang="en-US" sz="1000" dirty="0" smtClean="0"/>
              <a:t>our fellow neighbors during these challenging times. The HOA is here to help as best we can in this regard.</a:t>
            </a:r>
          </a:p>
          <a:p>
            <a:r>
              <a:rPr lang="en-US" sz="500" dirty="0" smtClean="0"/>
              <a:t> </a:t>
            </a:r>
          </a:p>
          <a:p>
            <a:r>
              <a:rPr lang="en-US" sz="1000" dirty="0" smtClean="0"/>
              <a:t>Within this newsletter, we hope to update you on s</a:t>
            </a:r>
            <a:r>
              <a:rPr lang="en-US" sz="1000" dirty="0" smtClean="0"/>
              <a:t>ome upcoming activities</a:t>
            </a:r>
            <a:r>
              <a:rPr lang="en-US" sz="1000" dirty="0" smtClean="0"/>
              <a:t> happening in our neighborhood over the next </a:t>
            </a:r>
            <a:r>
              <a:rPr lang="en-US" sz="1000" dirty="0" smtClean="0"/>
              <a:t>quarter. Let </a:t>
            </a:r>
            <a:r>
              <a:rPr lang="en-US" sz="1000" dirty="0" smtClean="0"/>
              <a:t>us know if you have </a:t>
            </a:r>
            <a:r>
              <a:rPr lang="en-US" sz="1000" dirty="0" smtClean="0"/>
              <a:t>questions after </a:t>
            </a:r>
            <a:r>
              <a:rPr lang="en-US" sz="1000" dirty="0" smtClean="0"/>
              <a:t>reading about them</a:t>
            </a:r>
            <a:r>
              <a:rPr lang="en-US" sz="1000" dirty="0" smtClean="0"/>
              <a:t>.</a:t>
            </a:r>
            <a:endParaRPr lang="en-US" sz="1000" dirty="0" smtClean="0"/>
          </a:p>
          <a:p>
            <a:r>
              <a:rPr lang="en-US" sz="500" dirty="0" smtClean="0"/>
              <a:t> </a:t>
            </a:r>
          </a:p>
          <a:p>
            <a:r>
              <a:rPr lang="en-US" sz="1000" dirty="0" smtClean="0"/>
              <a:t>On a brighter note, hopefully everyone knows our newest Trustee, Jeff Moore. He was kind enough to sign up for yet another 3 year rotation within the HOA serving as Trustee in year one, followed by Vice-President in year two </a:t>
            </a:r>
            <a:r>
              <a:rPr lang="en-US" sz="1000" dirty="0" smtClean="0"/>
              <a:t>&amp; President </a:t>
            </a:r>
            <a:r>
              <a:rPr lang="en-US" sz="1000" dirty="0" smtClean="0"/>
              <a:t>in year three. Thank you Jeff for your continued contributions and service to Canterbury</a:t>
            </a:r>
            <a:r>
              <a:rPr lang="en-US" sz="1000" dirty="0" smtClean="0"/>
              <a:t>!</a:t>
            </a:r>
            <a:endParaRPr lang="en-US" sz="1000" dirty="0" smtClean="0"/>
          </a:p>
          <a:p>
            <a:r>
              <a:rPr lang="en-US" sz="500" dirty="0" smtClean="0"/>
              <a:t> </a:t>
            </a:r>
          </a:p>
          <a:p>
            <a:r>
              <a:rPr lang="en-US" sz="1000" dirty="0" smtClean="0"/>
              <a:t>Financially, we want to thank everyone for their support with promptly paying your association dues this year.  Bob Kapel has done, and continues to do, an excellent job monitoring our budget and making sure we are well positioned for our ongoing maintenance expenses such as mowing, fertilization and landscaping, irrigation, electrical and social events. Thank you Bob!</a:t>
            </a:r>
          </a:p>
          <a:p>
            <a:r>
              <a:rPr lang="en-US" sz="500" dirty="0" smtClean="0"/>
              <a:t> </a:t>
            </a:r>
          </a:p>
          <a:p>
            <a:r>
              <a:rPr lang="en-US" sz="1000" dirty="0" smtClean="0"/>
              <a:t>Finally, I just want to </a:t>
            </a:r>
            <a:r>
              <a:rPr lang="en-US" sz="1000" dirty="0" smtClean="0"/>
              <a:t>Welcome our New Residents and thank </a:t>
            </a:r>
            <a:r>
              <a:rPr lang="en-US" sz="1000" dirty="0" smtClean="0"/>
              <a:t>everyone for making Canterbury such a wonderful place to live.  We are very fortunate to have such a great HOA leadership team, friends and neighbors that are always watching out for each other and our overall neighborhood.   We appreciate everyone following the Canterbury deed restrictions and bylaws and working with your association to make this one of the very best neighborhoods to live in Powell (no bias here!).</a:t>
            </a:r>
          </a:p>
          <a:p>
            <a:r>
              <a:rPr lang="en-US" sz="500" dirty="0" smtClean="0"/>
              <a:t> </a:t>
            </a:r>
          </a:p>
          <a:p>
            <a:r>
              <a:rPr lang="en-US" sz="1000" b="1" dirty="0" smtClean="0"/>
              <a:t>Stay </a:t>
            </a:r>
            <a:r>
              <a:rPr lang="en-US" sz="1000" b="1" dirty="0" err="1" smtClean="0"/>
              <a:t>well,be</a:t>
            </a:r>
            <a:r>
              <a:rPr lang="en-US" sz="1000" b="1" dirty="0" smtClean="0"/>
              <a:t> </a:t>
            </a:r>
            <a:r>
              <a:rPr lang="en-US" sz="1000" b="1" dirty="0" smtClean="0"/>
              <a:t>safe </a:t>
            </a:r>
            <a:r>
              <a:rPr lang="en-US" sz="1000" b="1" dirty="0" smtClean="0"/>
              <a:t>&amp; </a:t>
            </a:r>
            <a:r>
              <a:rPr lang="en-US" sz="1000" b="1" dirty="0" smtClean="0"/>
              <a:t>enjoy your friends </a:t>
            </a:r>
            <a:r>
              <a:rPr lang="en-US" sz="1000" b="1" dirty="0" smtClean="0"/>
              <a:t>&amp; </a:t>
            </a:r>
            <a:r>
              <a:rPr lang="en-US" sz="1000" b="1" dirty="0" smtClean="0"/>
              <a:t>family as much as you </a:t>
            </a:r>
            <a:r>
              <a:rPr lang="en-US" sz="1000" b="1" dirty="0" smtClean="0"/>
              <a:t>can</a:t>
            </a:r>
            <a:endParaRPr lang="en-US" sz="1000" b="1" dirty="0" smtClean="0"/>
          </a:p>
          <a:p>
            <a:endParaRPr lang="en-US" sz="600" dirty="0"/>
          </a:p>
          <a:p>
            <a:r>
              <a:rPr lang="en-US" sz="2400" b="1" dirty="0" smtClean="0">
                <a:latin typeface="Freestyle Script" pitchFamily="66" charset="0"/>
                <a:cs typeface="Arial" pitchFamily="34" charset="0"/>
              </a:rPr>
              <a:t> Anton</a:t>
            </a:r>
            <a:endParaRPr kumimoji="0" lang="en-US" sz="2400" b="0" i="0" u="none" strike="noStrike" cap="none" normalizeH="0" baseline="0" dirty="0">
              <a:ln>
                <a:noFill/>
              </a:ln>
              <a:solidFill>
                <a:schemeClr val="tx1"/>
              </a:solidFill>
              <a:effectLst/>
              <a:latin typeface="Times New Roman" pitchFamily="18" charset="0"/>
              <a:cs typeface="Arial" pitchFamily="34" charset="0"/>
            </a:endParaRPr>
          </a:p>
        </p:txBody>
      </p:sp>
      <p:sp>
        <p:nvSpPr>
          <p:cNvPr id="31" name="Text Box 14">
            <a:extLst>
              <a:ext uri="{FF2B5EF4-FFF2-40B4-BE49-F238E27FC236}">
                <a16:creationId xmlns:a16="http://schemas.microsoft.com/office/drawing/2014/main" xmlns="" id="{C94C459F-B0C0-4B50-B471-A910054E187A}"/>
              </a:ext>
            </a:extLst>
          </p:cNvPr>
          <p:cNvSpPr txBox="1">
            <a:spLocks noChangeArrowheads="1"/>
          </p:cNvSpPr>
          <p:nvPr/>
        </p:nvSpPr>
        <p:spPr bwMode="auto">
          <a:xfrm>
            <a:off x="3876260" y="5155096"/>
            <a:ext cx="2743200" cy="3581400"/>
          </a:xfrm>
          <a:prstGeom prst="rect">
            <a:avLst/>
          </a:prstGeom>
          <a:noFill/>
          <a:ln w="9525">
            <a:noFill/>
            <a:miter lim="800000"/>
            <a:headEnd/>
            <a:tailEnd/>
          </a:ln>
        </p:spPr>
        <p:txBody>
          <a:bodyPr vert="horz" wrap="square" lIns="45720" tIns="45720" rIns="45720" bIns="45720" numCol="1" anchor="t" anchorCtr="0" compatLnSpc="1">
            <a:prstTxWarp prst="textNoShape">
              <a:avLst/>
            </a:prstTxWarp>
          </a:bodyPr>
          <a:lstStyle/>
          <a:p>
            <a:r>
              <a:rPr lang="en-US" sz="1400" b="1" u="sng" dirty="0" smtClean="0">
                <a:solidFill>
                  <a:srgbClr val="FF0000"/>
                </a:solidFill>
              </a:rPr>
              <a:t>CANTERBURY COMMUNITY GARAGE SALE </a:t>
            </a:r>
            <a:r>
              <a:rPr lang="en-US" sz="1400" b="1" u="sng" dirty="0" smtClean="0">
                <a:solidFill>
                  <a:srgbClr val="FF0000"/>
                </a:solidFill>
              </a:rPr>
              <a:t>June 5</a:t>
            </a:r>
            <a:r>
              <a:rPr lang="en-US" sz="1400" b="1" u="sng" baseline="30000" dirty="0" smtClean="0">
                <a:solidFill>
                  <a:srgbClr val="FF0000"/>
                </a:solidFill>
              </a:rPr>
              <a:t>th</a:t>
            </a:r>
            <a:r>
              <a:rPr lang="en-US" sz="1400" b="1" u="sng" dirty="0" smtClean="0">
                <a:solidFill>
                  <a:srgbClr val="FF0000"/>
                </a:solidFill>
              </a:rPr>
              <a:t>/6</a:t>
            </a:r>
            <a:r>
              <a:rPr lang="en-US" sz="1400" b="1" u="sng" baseline="30000" dirty="0" smtClean="0">
                <a:solidFill>
                  <a:srgbClr val="FF0000"/>
                </a:solidFill>
              </a:rPr>
              <a:t>th</a:t>
            </a:r>
            <a:r>
              <a:rPr lang="en-US" sz="1400" b="1" u="sng" dirty="0" smtClean="0">
                <a:solidFill>
                  <a:srgbClr val="FF0000"/>
                </a:solidFill>
              </a:rPr>
              <a:t> </a:t>
            </a:r>
          </a:p>
          <a:p>
            <a:r>
              <a:rPr lang="en-US" sz="1400" b="1" i="1" u="sng" dirty="0" smtClean="0">
                <a:solidFill>
                  <a:srgbClr val="FF0000"/>
                </a:solidFill>
              </a:rPr>
              <a:t>(TENTATIVE </a:t>
            </a:r>
            <a:r>
              <a:rPr lang="en-US" sz="1400" b="1" i="1" u="sng" dirty="0" smtClean="0">
                <a:solidFill>
                  <a:srgbClr val="FF0000"/>
                </a:solidFill>
              </a:rPr>
              <a:t>DUE TO </a:t>
            </a:r>
            <a:r>
              <a:rPr lang="en-US" sz="1400" b="1" i="1" u="sng" dirty="0" smtClean="0">
                <a:solidFill>
                  <a:srgbClr val="FF0000"/>
                </a:solidFill>
              </a:rPr>
              <a:t>COVID-19)</a:t>
            </a:r>
            <a:endParaRPr lang="en-US" sz="1400" b="1" i="1" dirty="0" smtClean="0">
              <a:solidFill>
                <a:srgbClr val="FF0000"/>
              </a:solidFill>
            </a:endParaRPr>
          </a:p>
          <a:p>
            <a:endParaRPr lang="en-US" sz="500" dirty="0" smtClean="0"/>
          </a:p>
          <a:p>
            <a:r>
              <a:rPr lang="en-US" sz="1050" dirty="0" smtClean="0"/>
              <a:t>Our Annual Sale </a:t>
            </a:r>
            <a:r>
              <a:rPr lang="en-US" sz="1050" dirty="0" smtClean="0"/>
              <a:t>will be on June </a:t>
            </a:r>
            <a:r>
              <a:rPr lang="en-US" sz="1050" dirty="0" smtClean="0"/>
              <a:t>5</a:t>
            </a:r>
            <a:r>
              <a:rPr lang="en-US" sz="1050" baseline="30000" dirty="0" smtClean="0"/>
              <a:t>th</a:t>
            </a:r>
            <a:r>
              <a:rPr lang="en-US" sz="1050" dirty="0" smtClean="0"/>
              <a:t>-6th </a:t>
            </a:r>
            <a:r>
              <a:rPr lang="en-US" sz="1050" dirty="0" smtClean="0"/>
              <a:t>(</a:t>
            </a:r>
            <a:r>
              <a:rPr lang="en-US" sz="1050" dirty="0" smtClean="0"/>
              <a:t>Fri/Sat) 9 </a:t>
            </a:r>
            <a:r>
              <a:rPr lang="en-US" sz="1050" dirty="0" smtClean="0"/>
              <a:t>am - 4pm</a:t>
            </a:r>
            <a:r>
              <a:rPr lang="en-US" sz="1050" b="1" dirty="0" smtClean="0"/>
              <a:t>. </a:t>
            </a:r>
            <a:r>
              <a:rPr lang="en-US" sz="1050" dirty="0" smtClean="0"/>
              <a:t>There </a:t>
            </a:r>
            <a:r>
              <a:rPr lang="en-US" sz="1050" dirty="0" smtClean="0"/>
              <a:t>is no charge to participate.  A listing of participating residents &amp;</a:t>
            </a:r>
            <a:r>
              <a:rPr lang="en-US" sz="1050" dirty="0" smtClean="0"/>
              <a:t> </a:t>
            </a:r>
            <a:r>
              <a:rPr lang="en-US" sz="1050" dirty="0" smtClean="0"/>
              <a:t>their items for sale will be available for shoppers.  Participants will be identified with balloons on their mailbox. </a:t>
            </a:r>
            <a:r>
              <a:rPr lang="en-US" sz="1050" b="1" dirty="0" smtClean="0"/>
              <a:t>The health of our residents is our top priority</a:t>
            </a:r>
            <a:r>
              <a:rPr lang="en-US" sz="1050" dirty="0" smtClean="0"/>
              <a:t>. </a:t>
            </a:r>
            <a:r>
              <a:rPr lang="en-US" sz="1050" b="1" dirty="0" smtClean="0"/>
              <a:t>We </a:t>
            </a:r>
            <a:r>
              <a:rPr lang="en-US" sz="1050" b="1" dirty="0" smtClean="0"/>
              <a:t>will put out a flyer in early April with our final determination whether it is a go or not</a:t>
            </a:r>
            <a:r>
              <a:rPr lang="en-US" sz="1050" dirty="0" smtClean="0"/>
              <a:t>. </a:t>
            </a:r>
            <a:endParaRPr lang="en-US" sz="1050" dirty="0" smtClean="0"/>
          </a:p>
          <a:p>
            <a:endParaRPr lang="en-US" sz="1050" b="1" dirty="0" smtClean="0"/>
          </a:p>
          <a:p>
            <a:r>
              <a:rPr lang="en-US" sz="1050" b="1" dirty="0" smtClean="0"/>
              <a:t>If </a:t>
            </a:r>
            <a:r>
              <a:rPr lang="en-US" sz="1050" b="1" dirty="0" smtClean="0"/>
              <a:t>you’d like to participate, please contact Mary Kay Kapel with the following information:  </a:t>
            </a:r>
            <a:endParaRPr lang="en-US" sz="1050" dirty="0" smtClean="0"/>
          </a:p>
          <a:p>
            <a:pPr marL="119063" lvl="0" indent="-119063">
              <a:buFont typeface="Arial" pitchFamily="34" charset="0"/>
              <a:buChar char="•"/>
            </a:pPr>
            <a:r>
              <a:rPr lang="en-US" sz="1050" i="1" dirty="0" smtClean="0"/>
              <a:t>Your Name, Address, </a:t>
            </a:r>
            <a:r>
              <a:rPr lang="en-US" sz="1050" i="1" dirty="0" smtClean="0"/>
              <a:t>Phone </a:t>
            </a:r>
            <a:r>
              <a:rPr lang="en-US" sz="1050" i="1" dirty="0" smtClean="0"/>
              <a:t># (if </a:t>
            </a:r>
            <a:r>
              <a:rPr lang="en-US" sz="1050" i="1" dirty="0" smtClean="0"/>
              <a:t>different from or not in the </a:t>
            </a:r>
            <a:r>
              <a:rPr lang="en-US" sz="1050" i="1" dirty="0" smtClean="0"/>
              <a:t>directory</a:t>
            </a:r>
            <a:r>
              <a:rPr lang="en-US" sz="1050" i="1" dirty="0" smtClean="0"/>
              <a:t>).Items </a:t>
            </a:r>
            <a:r>
              <a:rPr lang="en-US" sz="1050" i="1" dirty="0" smtClean="0"/>
              <a:t>for </a:t>
            </a:r>
            <a:r>
              <a:rPr lang="en-US" sz="1050" i="1" dirty="0" smtClean="0"/>
              <a:t>sale: clothing, furniture</a:t>
            </a:r>
            <a:r>
              <a:rPr lang="en-US" sz="1050" i="1" dirty="0" smtClean="0"/>
              <a:t>, appliances, household goods children's toys, </a:t>
            </a:r>
            <a:r>
              <a:rPr lang="en-US" sz="1050" i="1" dirty="0" smtClean="0"/>
              <a:t>&amp; </a:t>
            </a:r>
            <a:r>
              <a:rPr lang="en-US" sz="1050" i="1" dirty="0" smtClean="0"/>
              <a:t>specific unusual items</a:t>
            </a:r>
          </a:p>
          <a:p>
            <a:r>
              <a:rPr lang="en-US" sz="1050" b="1" dirty="0" smtClean="0"/>
              <a:t>Mary Kay can be reached at: Phone:  (614) 846-0175 or Email: </a:t>
            </a:r>
            <a:r>
              <a:rPr lang="en-US" sz="1050" b="1" dirty="0" smtClean="0">
                <a:hlinkClick r:id="rId5"/>
              </a:rPr>
              <a:t>kapelr@sbcglobal.net</a:t>
            </a:r>
            <a:r>
              <a:rPr lang="en-US" sz="1050" b="1" dirty="0" smtClean="0"/>
              <a:t>  or US Postal mail:  P.O. Box 68  Powell, OH 43065</a:t>
            </a:r>
            <a:endParaRPr lang="en-US" sz="1050" b="1" dirty="0"/>
          </a:p>
        </p:txBody>
      </p:sp>
      <p:cxnSp>
        <p:nvCxnSpPr>
          <p:cNvPr id="40" name="Straight Connector 39">
            <a:extLst>
              <a:ext uri="{FF2B5EF4-FFF2-40B4-BE49-F238E27FC236}">
                <a16:creationId xmlns:a16="http://schemas.microsoft.com/office/drawing/2014/main" xmlns="" id="{9956E1AF-C7E2-49D6-87CC-A22DE9C750A0}"/>
              </a:ext>
            </a:extLst>
          </p:cNvPr>
          <p:cNvCxnSpPr>
            <a:cxnSpLocks/>
          </p:cNvCxnSpPr>
          <p:nvPr/>
        </p:nvCxnSpPr>
        <p:spPr>
          <a:xfrm flipV="1">
            <a:off x="3886200" y="4953000"/>
            <a:ext cx="2819400" cy="2"/>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21" name="Oval Callout 20"/>
          <p:cNvSpPr/>
          <p:nvPr/>
        </p:nvSpPr>
        <p:spPr>
          <a:xfrm>
            <a:off x="5029200" y="1905000"/>
            <a:ext cx="1676400" cy="762000"/>
          </a:xfrm>
          <a:prstGeom prst="wedgeEllipseCallout">
            <a:avLst>
              <a:gd name="adj1" fmla="val -58680"/>
              <a:gd name="adj2" fmla="val 59492"/>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7030A0"/>
                </a:solidFill>
              </a:rPr>
              <a:t>I’m so </a:t>
            </a:r>
            <a:r>
              <a:rPr lang="en-US" sz="1400" b="1" dirty="0" smtClean="0">
                <a:solidFill>
                  <a:srgbClr val="7030A0"/>
                </a:solidFill>
              </a:rPr>
              <a:t>s</a:t>
            </a:r>
            <a:r>
              <a:rPr lang="en-US" sz="1400" b="1" dirty="0" smtClean="0">
                <a:solidFill>
                  <a:srgbClr val="7030A0"/>
                </a:solidFill>
              </a:rPr>
              <a:t>orry I can’t come this year!</a:t>
            </a:r>
            <a:endParaRPr lang="en-US" sz="1400" b="1" dirty="0">
              <a:solidFill>
                <a:srgbClr val="7030A0"/>
              </a:solidFill>
            </a:endParaRPr>
          </a:p>
        </p:txBody>
      </p:sp>
      <p:cxnSp>
        <p:nvCxnSpPr>
          <p:cNvPr id="25" name="Straight Connector 24">
            <a:extLst>
              <a:ext uri="{FF2B5EF4-FFF2-40B4-BE49-F238E27FC236}">
                <a16:creationId xmlns:a16="http://schemas.microsoft.com/office/drawing/2014/main" xmlns="" id="{9956E1AF-C7E2-49D6-87CC-A22DE9C750A0}"/>
              </a:ext>
            </a:extLst>
          </p:cNvPr>
          <p:cNvCxnSpPr>
            <a:cxnSpLocks/>
          </p:cNvCxnSpPr>
          <p:nvPr/>
        </p:nvCxnSpPr>
        <p:spPr>
          <a:xfrm>
            <a:off x="3800060" y="1941446"/>
            <a:ext cx="0" cy="6781798"/>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34" name="Picture 6" descr="Athens Co Snow Emergency Canceled, US RTE 33 Re-Opened, Drive ..."/>
          <p:cNvPicPr>
            <a:picLocks noChangeAspect="1" noChangeArrowheads="1"/>
          </p:cNvPicPr>
          <p:nvPr/>
        </p:nvPicPr>
        <p:blipFill>
          <a:blip r:embed="rId8" cstate="print"/>
          <a:srcRect/>
          <a:stretch>
            <a:fillRect/>
          </a:stretch>
        </p:blipFill>
        <p:spPr bwMode="auto">
          <a:xfrm>
            <a:off x="2514600" y="8133125"/>
            <a:ext cx="1295400" cy="782275"/>
          </a:xfrm>
          <a:prstGeom prst="rect">
            <a:avLst/>
          </a:prstGeom>
          <a:noFill/>
        </p:spPr>
      </p:pic>
      <p:pic>
        <p:nvPicPr>
          <p:cNvPr id="35" name="Picture 2" descr="https://encrypted-tbn0.gstatic.com/images?q=tbn:ANd9GcSrCt7b_si3ziDN80SBCYXYisYTxU3z-iXa1ndx4A3laRqQd7aGs7x7Kg">
            <a:hlinkClick r:id="rId5"/>
          </p:cNvPr>
          <p:cNvPicPr>
            <a:picLocks noChangeAspect="1" noChangeArrowheads="1"/>
          </p:cNvPicPr>
          <p:nvPr/>
        </p:nvPicPr>
        <p:blipFill>
          <a:blip r:embed="rId9" cstate="print"/>
          <a:srcRect/>
          <a:stretch>
            <a:fillRect/>
          </a:stretch>
        </p:blipFill>
        <p:spPr bwMode="auto">
          <a:xfrm>
            <a:off x="228600" y="8458200"/>
            <a:ext cx="438150" cy="438151"/>
          </a:xfrm>
          <a:prstGeom prst="rect">
            <a:avLst/>
          </a:prstGeom>
          <a:noFill/>
        </p:spPr>
      </p:pic>
      <p:sp>
        <p:nvSpPr>
          <p:cNvPr id="36" name="Rectangle 35"/>
          <p:cNvSpPr/>
          <p:nvPr/>
        </p:nvSpPr>
        <p:spPr>
          <a:xfrm>
            <a:off x="583096" y="8361620"/>
            <a:ext cx="2057400" cy="600164"/>
          </a:xfrm>
          <a:prstGeom prst="rect">
            <a:avLst/>
          </a:prstGeom>
        </p:spPr>
        <p:txBody>
          <a:bodyPr wrap="square">
            <a:spAutoFit/>
          </a:bodyPr>
          <a:lstStyle/>
          <a:p>
            <a:r>
              <a:rPr lang="en-US" sz="1100" b="1" i="1" dirty="0" smtClean="0">
                <a:latin typeface="Lucida Sans Unicode" pitchFamily="34" charset="0"/>
                <a:cs typeface="Arial" pitchFamily="34" charset="0"/>
              </a:rPr>
              <a:t>Drive Safely &amp; Remember to Friend </a:t>
            </a:r>
            <a:r>
              <a:rPr lang="en-US" sz="1100" b="1" i="1" dirty="0" smtClean="0">
                <a:latin typeface="Lucida Sans Unicode" pitchFamily="34" charset="0"/>
                <a:cs typeface="Arial" pitchFamily="34" charset="0"/>
              </a:rPr>
              <a:t>us on Facebook at:</a:t>
            </a:r>
            <a:r>
              <a:rPr lang="en-US" sz="1100" b="1" dirty="0" smtClean="0">
                <a:latin typeface="Lucida Sans Unicode" pitchFamily="34" charset="0"/>
                <a:cs typeface="Arial" pitchFamily="34" charset="0"/>
              </a:rPr>
              <a:t>“Canterbury Powell”</a:t>
            </a:r>
            <a:endParaRPr lang="en-US" sz="1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descr="testdog.jpg"/>
          <p:cNvPicPr>
            <a:picLocks noChangeAspect="1"/>
          </p:cNvPicPr>
          <p:nvPr/>
        </p:nvPicPr>
        <p:blipFill>
          <a:blip r:embed="rId3" cstate="print"/>
          <a:stretch>
            <a:fillRect/>
          </a:stretch>
        </p:blipFill>
        <p:spPr>
          <a:xfrm>
            <a:off x="228600" y="4191000"/>
            <a:ext cx="1104900" cy="805003"/>
          </a:xfrm>
          <a:prstGeom prst="rect">
            <a:avLst/>
          </a:prstGeom>
        </p:spPr>
      </p:pic>
      <p:sp>
        <p:nvSpPr>
          <p:cNvPr id="36" name="DOM 2"/>
          <p:cNvSpPr>
            <a:spLocks noChangeArrowheads="1"/>
          </p:cNvSpPr>
          <p:nvPr/>
        </p:nvSpPr>
        <p:spPr bwMode="auto">
          <a:xfrm>
            <a:off x="228600" y="304801"/>
            <a:ext cx="6427787" cy="304799"/>
          </a:xfrm>
          <a:prstGeom prst="rect">
            <a:avLst/>
          </a:prstGeom>
          <a:solidFill>
            <a:srgbClr val="000000"/>
          </a:solidFill>
          <a:ln w="127000" cmpd="dbl">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37" name="Text Box 13"/>
          <p:cNvSpPr txBox="1">
            <a:spLocks noChangeArrowheads="1"/>
          </p:cNvSpPr>
          <p:nvPr/>
        </p:nvSpPr>
        <p:spPr bwMode="auto">
          <a:xfrm>
            <a:off x="311150" y="350520"/>
            <a:ext cx="6318250" cy="30479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C2C2AD"/>
                </a:solidFill>
                <a:effectLst/>
                <a:latin typeface="Lucida Sans Unicode" pitchFamily="34" charset="0"/>
                <a:cs typeface="Arial" pitchFamily="34" charset="0"/>
              </a:rPr>
              <a:t>Canterbury News Briefs &amp; Reminders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38" name="Text Box 12"/>
          <p:cNvSpPr txBox="1">
            <a:spLocks noChangeArrowheads="1"/>
          </p:cNvSpPr>
          <p:nvPr/>
        </p:nvSpPr>
        <p:spPr bwMode="auto">
          <a:xfrm>
            <a:off x="5027930" y="350520"/>
            <a:ext cx="1479550" cy="3429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C2C2AD"/>
                </a:solidFill>
                <a:effectLst/>
                <a:latin typeface="Times New Roman" pitchFamily="18" charset="0"/>
                <a:cs typeface="Arial" pitchFamily="34" charset="0"/>
              </a:rPr>
              <a:t>Page 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39" name="Text Box 14"/>
          <p:cNvSpPr txBox="1">
            <a:spLocks noChangeArrowheads="1"/>
          </p:cNvSpPr>
          <p:nvPr/>
        </p:nvSpPr>
        <p:spPr bwMode="auto">
          <a:xfrm>
            <a:off x="304800" y="5049588"/>
            <a:ext cx="3581400" cy="1219200"/>
          </a:xfrm>
          <a:prstGeom prst="rect">
            <a:avLst/>
          </a:prstGeom>
          <a:noFill/>
          <a:ln w="9525">
            <a:noFill/>
            <a:miter lim="800000"/>
            <a:headEnd/>
            <a:tailEnd/>
          </a:ln>
        </p:spPr>
        <p:txBody>
          <a:bodyPr vert="horz" wrap="square" lIns="45720" tIns="45720" rIns="45720" bIns="45720" numCol="1" anchor="t" anchorCtr="0" compatLnSpc="1">
            <a:prstTxWarp prst="textNoShape">
              <a:avLst/>
            </a:prstTxWarp>
          </a:bodyPr>
          <a:lstStyle/>
          <a:p>
            <a:pPr algn="just" fontAlgn="base">
              <a:spcBef>
                <a:spcPct val="0"/>
              </a:spcBef>
              <a:spcAft>
                <a:spcPts val="600"/>
              </a:spcAft>
            </a:pPr>
            <a:r>
              <a:rPr lang="en-US" sz="1200" b="1" u="sng" dirty="0">
                <a:cs typeface="Arial" pitchFamily="34" charset="0"/>
              </a:rPr>
              <a:t>Home Improvements / ARC Review</a:t>
            </a:r>
            <a:r>
              <a:rPr lang="en-US" sz="1200" b="1" dirty="0">
                <a:cs typeface="Arial" pitchFamily="34" charset="0"/>
              </a:rPr>
              <a:t>:</a:t>
            </a:r>
            <a:r>
              <a:rPr lang="en-US" sz="1200" dirty="0">
                <a:cs typeface="Arial" pitchFamily="34" charset="0"/>
              </a:rPr>
              <a:t>  If the end of summer has you thinking about that new deck or patio, we wanted to remind everyone that you must submit your ARC Request to Canterbury’s Architecture Committee via Mark </a:t>
            </a:r>
            <a:r>
              <a:rPr lang="en-US" sz="1200" dirty="0" err="1">
                <a:cs typeface="Arial" pitchFamily="34" charset="0"/>
              </a:rPr>
              <a:t>Gass</a:t>
            </a:r>
            <a:r>
              <a:rPr lang="en-US" sz="1200" dirty="0">
                <a:cs typeface="Arial" pitchFamily="34" charset="0"/>
              </a:rPr>
              <a:t> prior to beginning any work.  The ARC form is available on our website or by contacting </a:t>
            </a:r>
            <a:r>
              <a:rPr lang="en-US" sz="1200" i="1" dirty="0">
                <a:cs typeface="Arial" pitchFamily="34" charset="0"/>
                <a:hlinkClick r:id="rId4"/>
              </a:rPr>
              <a:t>mgass@columbus.rr.com</a:t>
            </a:r>
            <a:r>
              <a:rPr lang="en-US" sz="1200" dirty="0">
                <a:cs typeface="Arial" pitchFamily="34" charset="0"/>
              </a:rPr>
              <a:t>. </a:t>
            </a:r>
          </a:p>
        </p:txBody>
      </p:sp>
      <p:sp>
        <p:nvSpPr>
          <p:cNvPr id="41" name="TextBox 40"/>
          <p:cNvSpPr txBox="1"/>
          <p:nvPr/>
        </p:nvSpPr>
        <p:spPr>
          <a:xfrm>
            <a:off x="1143000" y="3962400"/>
            <a:ext cx="2706756" cy="1107996"/>
          </a:xfrm>
          <a:prstGeom prst="rect">
            <a:avLst/>
          </a:prstGeom>
          <a:noFill/>
        </p:spPr>
        <p:txBody>
          <a:bodyPr wrap="square" rtlCol="0">
            <a:spAutoFit/>
          </a:bodyPr>
          <a:lstStyle/>
          <a:p>
            <a:pPr lvl="0" algn="just" fontAlgn="base">
              <a:spcBef>
                <a:spcPct val="0"/>
              </a:spcBef>
            </a:pPr>
            <a:r>
              <a:rPr lang="en-US" sz="1100" b="1" u="sng" dirty="0">
                <a:latin typeface="Calibri" pitchFamily="34" charset="0"/>
                <a:cs typeface="Arial" pitchFamily="34" charset="0"/>
              </a:rPr>
              <a:t>Thanks to our Pet Owners </a:t>
            </a:r>
            <a:r>
              <a:rPr lang="en-US" sz="1100" dirty="0">
                <a:latin typeface="Calibri" pitchFamily="34" charset="0"/>
                <a:cs typeface="Arial" pitchFamily="34" charset="0"/>
              </a:rPr>
              <a:t>who have been working to pick up after your little friends and keep them within your </a:t>
            </a:r>
            <a:r>
              <a:rPr lang="en-US" sz="1100" dirty="0" smtClean="0">
                <a:latin typeface="Calibri" pitchFamily="34" charset="0"/>
                <a:cs typeface="Arial" pitchFamily="34" charset="0"/>
              </a:rPr>
              <a:t>control(Leash)! </a:t>
            </a:r>
            <a:r>
              <a:rPr lang="en-US" sz="1100" dirty="0">
                <a:latin typeface="Calibri" pitchFamily="34" charset="0"/>
                <a:cs typeface="Arial" pitchFamily="34" charset="0"/>
              </a:rPr>
              <a:t>Please continue to be considerate of your neighbor’s properties &amp; discuss issues with your neighbors. </a:t>
            </a:r>
          </a:p>
        </p:txBody>
      </p:sp>
      <p:cxnSp>
        <p:nvCxnSpPr>
          <p:cNvPr id="45" name="Straight Connector 44"/>
          <p:cNvCxnSpPr/>
          <p:nvPr/>
        </p:nvCxnSpPr>
        <p:spPr>
          <a:xfrm>
            <a:off x="304800" y="6393359"/>
            <a:ext cx="327660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228600" y="6477000"/>
            <a:ext cx="3697356" cy="600164"/>
          </a:xfrm>
          <a:prstGeom prst="rect">
            <a:avLst/>
          </a:prstGeom>
          <a:noFill/>
        </p:spPr>
        <p:txBody>
          <a:bodyPr wrap="square" rtlCol="0">
            <a:spAutoFit/>
          </a:bodyPr>
          <a:lstStyle/>
          <a:p>
            <a:pPr algn="just"/>
            <a:r>
              <a:rPr lang="en-US" sz="1100" b="1" u="sng" dirty="0"/>
              <a:t>Security / Safety: </a:t>
            </a:r>
            <a:r>
              <a:rPr lang="en-US" sz="1100" dirty="0" smtClean="0"/>
              <a:t>We </a:t>
            </a:r>
            <a:r>
              <a:rPr lang="en-US" sz="1100" dirty="0"/>
              <a:t>want to remind </a:t>
            </a:r>
            <a:r>
              <a:rPr lang="en-US" sz="1100" dirty="0" smtClean="0"/>
              <a:t>you </a:t>
            </a:r>
            <a:r>
              <a:rPr lang="en-US" sz="1100" dirty="0"/>
              <a:t>to keep your garage doors </a:t>
            </a:r>
            <a:r>
              <a:rPr lang="en-US" sz="1100" dirty="0" smtClean="0"/>
              <a:t> </a:t>
            </a:r>
            <a:r>
              <a:rPr lang="en-US" sz="1100" dirty="0" smtClean="0"/>
              <a:t>&amp; cars </a:t>
            </a:r>
            <a:r>
              <a:rPr lang="en-US" sz="1100" dirty="0" smtClean="0"/>
              <a:t>locked when </a:t>
            </a:r>
            <a:r>
              <a:rPr lang="en-US" sz="1100" dirty="0"/>
              <a:t>you are not watching </a:t>
            </a:r>
            <a:r>
              <a:rPr lang="en-US" sz="1100" dirty="0" smtClean="0"/>
              <a:t>and/or </a:t>
            </a:r>
            <a:r>
              <a:rPr lang="en-US" sz="1100" dirty="0"/>
              <a:t>when going to bed at night.  </a:t>
            </a:r>
          </a:p>
        </p:txBody>
      </p:sp>
      <p:sp>
        <p:nvSpPr>
          <p:cNvPr id="49" name="Rectangle 48"/>
          <p:cNvSpPr/>
          <p:nvPr/>
        </p:nvSpPr>
        <p:spPr>
          <a:xfrm>
            <a:off x="304800" y="685800"/>
            <a:ext cx="6324600" cy="2590800"/>
          </a:xfrm>
          <a:prstGeom prst="rect">
            <a:avLst/>
          </a:prstGeom>
          <a:noFill/>
          <a:ln w="127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51" name="Straight Connector 50"/>
          <p:cNvCxnSpPr/>
          <p:nvPr/>
        </p:nvCxnSpPr>
        <p:spPr>
          <a:xfrm>
            <a:off x="381000" y="5064369"/>
            <a:ext cx="3276600" cy="0"/>
          </a:xfrm>
          <a:prstGeom prst="line">
            <a:avLst/>
          </a:prstGeom>
        </p:spPr>
        <p:style>
          <a:lnRef idx="1">
            <a:schemeClr val="accent1"/>
          </a:lnRef>
          <a:fillRef idx="0">
            <a:schemeClr val="accent1"/>
          </a:fillRef>
          <a:effectRef idx="0">
            <a:schemeClr val="accent1"/>
          </a:effectRef>
          <a:fontRef idx="minor">
            <a:schemeClr val="tx1"/>
          </a:fontRef>
        </p:style>
      </p:cxnSp>
      <p:sp>
        <p:nvSpPr>
          <p:cNvPr id="53" name="Text Box 112"/>
          <p:cNvSpPr txBox="1">
            <a:spLocks noChangeArrowheads="1"/>
          </p:cNvSpPr>
          <p:nvPr/>
        </p:nvSpPr>
        <p:spPr bwMode="auto">
          <a:xfrm>
            <a:off x="4038600" y="7162800"/>
            <a:ext cx="2438400" cy="124649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lgn="ctr" fontAlgn="base">
              <a:spcBef>
                <a:spcPct val="0"/>
              </a:spcBef>
            </a:pPr>
            <a:r>
              <a:rPr lang="en-US" sz="1100" b="1" i="1" dirty="0" smtClean="0">
                <a:latin typeface="Lucida Sans Unicode" pitchFamily="34" charset="0"/>
                <a:cs typeface="Arial" pitchFamily="34" charset="0"/>
              </a:rPr>
              <a:t>During Times of Social Distancing; Stay </a:t>
            </a:r>
            <a:r>
              <a:rPr lang="en-US" sz="1100" b="1" i="1" dirty="0">
                <a:latin typeface="Lucida Sans Unicode" pitchFamily="34" charset="0"/>
                <a:cs typeface="Arial" pitchFamily="34" charset="0"/>
              </a:rPr>
              <a:t>connected &amp; for more great updates and community information visit our website </a:t>
            </a:r>
            <a:r>
              <a:rPr lang="en-US" sz="1100" i="1" dirty="0">
                <a:latin typeface="Lucida Sans Unicode" pitchFamily="34" charset="0"/>
                <a:cs typeface="Arial" pitchFamily="34" charset="0"/>
                <a:hlinkClick r:id="rId4"/>
              </a:rPr>
              <a:t>www.canterburypowell.com</a:t>
            </a:r>
            <a:endParaRPr kumimoji="0" lang="en-US" sz="1100" b="0" i="1" u="none" strike="noStrike" cap="none" normalizeH="0" baseline="0" dirty="0">
              <a:ln>
                <a:noFill/>
              </a:ln>
              <a:solidFill>
                <a:schemeClr val="tx1"/>
              </a:solidFill>
              <a:effectLst/>
              <a:latin typeface="Lucida Sans Unicode" pitchFamily="34" charset="0"/>
              <a:cs typeface="Arial" pitchFamily="34" charset="0"/>
            </a:endParaRPr>
          </a:p>
          <a:p>
            <a:pPr lvl="0" algn="ctr" fontAlgn="base">
              <a:spcBef>
                <a:spcPct val="0"/>
              </a:spcBef>
            </a:pPr>
            <a:r>
              <a:rPr kumimoji="0" lang="en-US" sz="1100" b="1" i="1" u="none" strike="noStrike" cap="none" normalizeH="0" baseline="0" dirty="0">
                <a:ln>
                  <a:noFill/>
                </a:ln>
                <a:solidFill>
                  <a:schemeClr val="tx1"/>
                </a:solidFill>
                <a:effectLst/>
                <a:latin typeface="Lucida Sans Unicode" pitchFamily="34" charset="0"/>
                <a:cs typeface="Arial" pitchFamily="34" charset="0"/>
              </a:rPr>
              <a:t>OR  Friend us </a:t>
            </a:r>
            <a:r>
              <a:rPr lang="en-US" sz="1100" b="1" i="1" dirty="0">
                <a:latin typeface="Lucida Sans Unicode" pitchFamily="34" charset="0"/>
                <a:cs typeface="Arial" pitchFamily="34" charset="0"/>
              </a:rPr>
              <a:t>on Facebook at</a:t>
            </a:r>
            <a:r>
              <a:rPr kumimoji="0" lang="en-US" sz="1100" b="1" i="1" u="none" strike="noStrike" cap="none" normalizeH="0" baseline="0" dirty="0">
                <a:ln>
                  <a:noFill/>
                </a:ln>
                <a:solidFill>
                  <a:schemeClr val="tx1"/>
                </a:solidFill>
                <a:effectLst/>
                <a:latin typeface="Lucida Sans Unicode" pitchFamily="34" charset="0"/>
                <a:cs typeface="Arial" pitchFamily="34" charset="0"/>
              </a:rPr>
              <a:t>:</a:t>
            </a:r>
            <a:r>
              <a:rPr kumimoji="0" lang="en-US" sz="1100" b="1" i="0" u="none" strike="noStrike" cap="none" normalizeH="0" baseline="0" dirty="0">
                <a:ln>
                  <a:noFill/>
                </a:ln>
                <a:solidFill>
                  <a:schemeClr val="tx1"/>
                </a:solidFill>
                <a:effectLst/>
                <a:latin typeface="Lucida Sans Unicode" pitchFamily="34" charset="0"/>
                <a:cs typeface="Arial" pitchFamily="34" charset="0"/>
              </a:rPr>
              <a:t>“Canterbury Powell”</a:t>
            </a:r>
          </a:p>
          <a:p>
            <a:pPr algn="ctr" fontAlgn="base">
              <a:spcBef>
                <a:spcPct val="0"/>
              </a:spcBef>
            </a:pPr>
            <a:endParaRPr lang="en-US" sz="400" i="1" dirty="0">
              <a:latin typeface="Lucida Sans Unicode" pitchFamily="34" charset="0"/>
              <a:cs typeface="Arial" pitchFamily="34" charset="0"/>
            </a:endParaRPr>
          </a:p>
        </p:txBody>
      </p:sp>
      <p:pic>
        <p:nvPicPr>
          <p:cNvPr id="2050" name="Picture 2" descr="Image result for House">
            <a:hlinkClick r:id="rId4"/>
          </p:cNvPr>
          <p:cNvPicPr>
            <a:picLocks noChangeAspect="1" noChangeArrowheads="1"/>
          </p:cNvPicPr>
          <p:nvPr/>
        </p:nvPicPr>
        <p:blipFill>
          <a:blip r:embed="rId5" cstate="print"/>
          <a:srcRect/>
          <a:stretch>
            <a:fillRect/>
          </a:stretch>
        </p:blipFill>
        <p:spPr bwMode="auto">
          <a:xfrm>
            <a:off x="5334000" y="685801"/>
            <a:ext cx="1295400" cy="1142999"/>
          </a:xfrm>
          <a:prstGeom prst="rect">
            <a:avLst/>
          </a:prstGeom>
          <a:noFill/>
        </p:spPr>
      </p:pic>
      <p:sp>
        <p:nvSpPr>
          <p:cNvPr id="3" name="Rectangle 2">
            <a:extLst>
              <a:ext uri="{FF2B5EF4-FFF2-40B4-BE49-F238E27FC236}">
                <a16:creationId xmlns:a16="http://schemas.microsoft.com/office/drawing/2014/main" xmlns="" id="{A9A5D662-EBA6-4D09-8058-AFFCCCEC4B13}"/>
              </a:ext>
            </a:extLst>
          </p:cNvPr>
          <p:cNvSpPr/>
          <p:nvPr/>
        </p:nvSpPr>
        <p:spPr>
          <a:xfrm>
            <a:off x="271670" y="3229403"/>
            <a:ext cx="6331226" cy="769441"/>
          </a:xfrm>
          <a:prstGeom prst="rect">
            <a:avLst/>
          </a:prstGeom>
        </p:spPr>
        <p:txBody>
          <a:bodyPr wrap="square">
            <a:spAutoFit/>
          </a:bodyPr>
          <a:lstStyle/>
          <a:p>
            <a:pPr lvl="0" algn="just" fontAlgn="base">
              <a:spcBef>
                <a:spcPct val="0"/>
              </a:spcBef>
            </a:pPr>
            <a:r>
              <a:rPr lang="en-US" sz="1100" b="1" u="sng" dirty="0">
                <a:latin typeface="Calibri" pitchFamily="34" charset="0"/>
                <a:cs typeface="Arial" pitchFamily="34" charset="0"/>
              </a:rPr>
              <a:t>Annual Dues:</a:t>
            </a:r>
            <a:r>
              <a:rPr lang="en-US" sz="1100" dirty="0">
                <a:latin typeface="Calibri" pitchFamily="34" charset="0"/>
                <a:cs typeface="Arial" pitchFamily="34" charset="0"/>
              </a:rPr>
              <a:t>  Just a reminder to make sure you get your Annual Dues paid on time to avoid any late </a:t>
            </a:r>
            <a:r>
              <a:rPr lang="en-US" sz="1100" dirty="0" smtClean="0">
                <a:latin typeface="Calibri" pitchFamily="34" charset="0"/>
                <a:cs typeface="Arial" pitchFamily="34" charset="0"/>
              </a:rPr>
              <a:t>penalties! </a:t>
            </a:r>
            <a:r>
              <a:rPr lang="en-US" sz="1100" b="1" dirty="0" smtClean="0">
                <a:latin typeface="Calibri" pitchFamily="34" charset="0"/>
                <a:cs typeface="Arial" pitchFamily="34" charset="0"/>
              </a:rPr>
              <a:t>Our bylaws require us to charge these penalties for late or ignore payments.  </a:t>
            </a:r>
            <a:r>
              <a:rPr lang="en-US" sz="1100" dirty="0" smtClean="0">
                <a:latin typeface="Calibri" pitchFamily="34" charset="0"/>
                <a:cs typeface="Arial" pitchFamily="34" charset="0"/>
              </a:rPr>
              <a:t>Your dues are critical to keeping our community grounds beautiful and safe. </a:t>
            </a:r>
            <a:r>
              <a:rPr lang="en-US" sz="1100" dirty="0" smtClean="0">
                <a:latin typeface="Calibri" pitchFamily="34" charset="0"/>
                <a:cs typeface="Arial" pitchFamily="34" charset="0"/>
              </a:rPr>
              <a:t>If </a:t>
            </a:r>
            <a:r>
              <a:rPr lang="en-US" sz="1100" dirty="0">
                <a:latin typeface="Calibri" pitchFamily="34" charset="0"/>
                <a:cs typeface="Arial" pitchFamily="34" charset="0"/>
              </a:rPr>
              <a:t>you have extenuating circumstances, please reach out to one of the trustees for assistance.  Thank you.  </a:t>
            </a:r>
          </a:p>
        </p:txBody>
      </p:sp>
      <p:sp>
        <p:nvSpPr>
          <p:cNvPr id="43" name="Text Box 6"/>
          <p:cNvSpPr txBox="1">
            <a:spLocks noChangeArrowheads="1"/>
          </p:cNvSpPr>
          <p:nvPr/>
        </p:nvSpPr>
        <p:spPr bwMode="auto">
          <a:xfrm>
            <a:off x="3962400" y="3886200"/>
            <a:ext cx="2743200" cy="2971800"/>
          </a:xfrm>
          <a:prstGeom prst="rect">
            <a:avLst/>
          </a:prstGeom>
          <a:solidFill>
            <a:srgbClr val="E6E6DE"/>
          </a:solidFill>
          <a:ln w="9525">
            <a:noFill/>
            <a:miter lim="800000"/>
            <a:headEnd/>
            <a:tailEnd/>
          </a:ln>
        </p:spPr>
        <p:txBody>
          <a:bodyPr vert="horz" wrap="square" lIns="45720" tIns="45720" rIns="4572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a:ln>
                  <a:noFill/>
                </a:ln>
                <a:solidFill>
                  <a:srgbClr val="666633"/>
                </a:solidFill>
                <a:effectLst/>
                <a:latin typeface="Lucida Sans Unicode" pitchFamily="34" charset="0"/>
                <a:cs typeface="Arial" pitchFamily="34" charset="0"/>
              </a:rPr>
              <a:t>Canterbury Homeowners’ Association Board of Directors:</a:t>
            </a:r>
          </a:p>
          <a:p>
            <a:pPr lvl="0" algn="ctr" fontAlgn="base">
              <a:spcBef>
                <a:spcPct val="0"/>
              </a:spcBef>
              <a:spcAft>
                <a:spcPct val="0"/>
              </a:spcAft>
            </a:pPr>
            <a:endParaRPr lang="en-US" sz="500" i="1" dirty="0">
              <a:solidFill>
                <a:srgbClr val="666633"/>
              </a:solidFill>
              <a:latin typeface="Lucida Sans Unicode" pitchFamily="34" charset="0"/>
              <a:cs typeface="Arial" pitchFamily="34" charset="0"/>
            </a:endParaRPr>
          </a:p>
          <a:p>
            <a:pPr lvl="0" algn="ctr" fontAlgn="base">
              <a:spcBef>
                <a:spcPct val="0"/>
              </a:spcBef>
              <a:spcAft>
                <a:spcPct val="0"/>
              </a:spcAft>
            </a:pPr>
            <a:r>
              <a:rPr lang="en-US" sz="900" i="1" dirty="0">
                <a:solidFill>
                  <a:srgbClr val="666633"/>
                </a:solidFill>
                <a:latin typeface="Lucida Sans Unicode" pitchFamily="34" charset="0"/>
                <a:cs typeface="Arial" pitchFamily="34" charset="0"/>
              </a:rPr>
              <a:t>Anton Kaufmann, </a:t>
            </a:r>
            <a:r>
              <a:rPr lang="en-US" sz="900" i="1" dirty="0" smtClean="0">
                <a:solidFill>
                  <a:srgbClr val="666633"/>
                </a:solidFill>
                <a:latin typeface="Lucida Sans Unicode" pitchFamily="34" charset="0"/>
                <a:cs typeface="Arial" pitchFamily="34" charset="0"/>
              </a:rPr>
              <a:t>President</a:t>
            </a:r>
            <a:endParaRPr lang="en-US" sz="900" i="1" dirty="0">
              <a:solidFill>
                <a:srgbClr val="666633"/>
              </a:solidFill>
              <a:latin typeface="Lucida Sans Unicode" pitchFamily="34" charset="0"/>
              <a:cs typeface="Arial" pitchFamily="34" charset="0"/>
            </a:endParaRPr>
          </a:p>
          <a:p>
            <a:pPr lvl="0" algn="ctr" fontAlgn="base">
              <a:spcBef>
                <a:spcPct val="0"/>
              </a:spcBef>
              <a:spcAft>
                <a:spcPct val="0"/>
              </a:spcAft>
            </a:pPr>
            <a:r>
              <a:rPr lang="en-US" sz="900" i="1" dirty="0">
                <a:solidFill>
                  <a:srgbClr val="666633"/>
                </a:solidFill>
                <a:latin typeface="Lucida Sans Unicode" pitchFamily="34" charset="0"/>
                <a:cs typeface="Arial" pitchFamily="34" charset="0"/>
              </a:rPr>
              <a:t>614-438-5511, </a:t>
            </a:r>
            <a:r>
              <a:rPr lang="en-US" sz="900" i="1" dirty="0">
                <a:latin typeface="Lucida Sans Unicode" pitchFamily="34" charset="0"/>
                <a:cs typeface="Arial" pitchFamily="34" charset="0"/>
                <a:hlinkClick r:id="rId4"/>
              </a:rPr>
              <a:t>ajkliz@columbus.rr.com</a:t>
            </a:r>
            <a:endParaRPr lang="en-US" sz="900" i="1" dirty="0">
              <a:latin typeface="Lucida Sans Unicode"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900" i="1" dirty="0">
              <a:solidFill>
                <a:srgbClr val="666633"/>
              </a:solidFill>
              <a:latin typeface="Lucida Sans Unicode" pitchFamily="34" charset="0"/>
              <a:cs typeface="Arial" pitchFamily="34" charset="0"/>
            </a:endParaRPr>
          </a:p>
          <a:p>
            <a:pPr lvl="0" algn="ctr" fontAlgn="base">
              <a:spcBef>
                <a:spcPct val="0"/>
              </a:spcBef>
              <a:spcAft>
                <a:spcPct val="0"/>
              </a:spcAft>
            </a:pPr>
            <a:endParaRPr lang="en-US" sz="200" i="1" dirty="0">
              <a:solidFill>
                <a:srgbClr val="666633"/>
              </a:solidFill>
              <a:latin typeface="Lucida Sans Unicode" pitchFamily="34" charset="0"/>
              <a:cs typeface="Arial" pitchFamily="34" charset="0"/>
            </a:endParaRPr>
          </a:p>
          <a:p>
            <a:pPr lvl="0" algn="ctr" fontAlgn="base">
              <a:spcBef>
                <a:spcPct val="0"/>
              </a:spcBef>
              <a:spcAft>
                <a:spcPct val="0"/>
              </a:spcAft>
            </a:pPr>
            <a:r>
              <a:rPr lang="en-US" sz="900" i="1" dirty="0">
                <a:solidFill>
                  <a:srgbClr val="666633"/>
                </a:solidFill>
                <a:latin typeface="Lucida Sans Unicode" pitchFamily="34" charset="0"/>
                <a:cs typeface="Arial" pitchFamily="34" charset="0"/>
              </a:rPr>
              <a:t>Jason Gilbert,  </a:t>
            </a:r>
            <a:r>
              <a:rPr lang="en-US" sz="900" i="1" dirty="0" smtClean="0">
                <a:solidFill>
                  <a:srgbClr val="666633"/>
                </a:solidFill>
                <a:latin typeface="Lucida Sans Unicode" pitchFamily="34" charset="0"/>
                <a:cs typeface="Arial" pitchFamily="34" charset="0"/>
              </a:rPr>
              <a:t>Vice President</a:t>
            </a:r>
            <a:endParaRPr lang="en-US" sz="900" i="1" dirty="0">
              <a:solidFill>
                <a:srgbClr val="666633"/>
              </a:solidFill>
              <a:latin typeface="Lucida Sans Unicode" pitchFamily="34" charset="0"/>
              <a:cs typeface="Arial" pitchFamily="34" charset="0"/>
            </a:endParaRPr>
          </a:p>
          <a:p>
            <a:pPr lvl="0" algn="ctr" fontAlgn="base">
              <a:spcBef>
                <a:spcPct val="0"/>
              </a:spcBef>
              <a:spcAft>
                <a:spcPct val="0"/>
              </a:spcAft>
            </a:pPr>
            <a:r>
              <a:rPr lang="en-US" sz="900" i="1" dirty="0">
                <a:solidFill>
                  <a:srgbClr val="666633"/>
                </a:solidFill>
                <a:latin typeface="Lucida Sans Unicode" pitchFamily="34" charset="0"/>
                <a:cs typeface="Arial" pitchFamily="34" charset="0"/>
              </a:rPr>
              <a:t> </a:t>
            </a:r>
            <a:r>
              <a:rPr lang="en-US" sz="900" i="1" u="sng" dirty="0">
                <a:solidFill>
                  <a:srgbClr val="7030A0"/>
                </a:solidFill>
                <a:latin typeface="Lucida Sans Unicode" pitchFamily="34" charset="0"/>
                <a:cs typeface="Arial" pitchFamily="34" charset="0"/>
              </a:rPr>
              <a:t>Jason.x.gilbert</a:t>
            </a:r>
            <a:r>
              <a:rPr lang="en-US" sz="900" i="1" u="sng" dirty="0">
                <a:solidFill>
                  <a:srgbClr val="7030A0"/>
                </a:solidFill>
                <a:latin typeface="Lucida Sans Unicode" pitchFamily="34" charset="0"/>
                <a:cs typeface="Arial" pitchFamily="34" charset="0"/>
                <a:hlinkClick r:id="rId4">
                  <a:extLst>
                    <a:ext uri="{A12FA001-AC4F-418D-AE19-62706E023703}">
                      <ahyp:hlinkClr xmlns:ahyp="http://schemas.microsoft.com/office/drawing/2018/hyperlinkcolor" xmlns="" val="tx"/>
                    </a:ext>
                  </a:extLst>
                </a:hlinkClick>
              </a:rPr>
              <a:t>@gmail.com</a:t>
            </a:r>
            <a:endParaRPr lang="en-US" sz="900" i="1" u="sng" dirty="0">
              <a:solidFill>
                <a:srgbClr val="7030A0"/>
              </a:solidFill>
              <a:latin typeface="Lucida Sans Unicode"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0" i="1" u="none" strike="noStrike" cap="none" normalizeH="0" baseline="0" dirty="0">
              <a:ln>
                <a:noFill/>
              </a:ln>
              <a:solidFill>
                <a:srgbClr val="666633"/>
              </a:solidFill>
              <a:effectLst/>
              <a:latin typeface="Lucida Sans Unicode" pitchFamily="34" charset="0"/>
              <a:cs typeface="Arial" pitchFamily="34" charset="0"/>
            </a:endParaRPr>
          </a:p>
          <a:p>
            <a:pPr lvl="0" algn="ctr" fontAlgn="base">
              <a:spcBef>
                <a:spcPct val="0"/>
              </a:spcBef>
              <a:spcAft>
                <a:spcPct val="0"/>
              </a:spcAft>
            </a:pPr>
            <a:r>
              <a:rPr lang="en-US" sz="900" i="1" dirty="0" smtClean="0">
                <a:solidFill>
                  <a:srgbClr val="666633"/>
                </a:solidFill>
                <a:latin typeface="Lucida Sans Unicode" pitchFamily="34" charset="0"/>
                <a:cs typeface="Arial" pitchFamily="34" charset="0"/>
              </a:rPr>
              <a:t>Jeff Moore, </a:t>
            </a:r>
            <a:r>
              <a:rPr lang="en-US" sz="900" i="1" dirty="0" smtClean="0">
                <a:solidFill>
                  <a:srgbClr val="666633"/>
                </a:solidFill>
                <a:latin typeface="Lucida Sans Unicode" pitchFamily="34" charset="0"/>
                <a:cs typeface="Arial" pitchFamily="34" charset="0"/>
              </a:rPr>
              <a:t>Trustee</a:t>
            </a:r>
            <a:endParaRPr lang="en-US" sz="900" i="1" dirty="0" smtClean="0">
              <a:solidFill>
                <a:srgbClr val="666633"/>
              </a:solidFill>
              <a:latin typeface="Lucida Sans Unicode" pitchFamily="34" charset="0"/>
              <a:cs typeface="Arial" pitchFamily="34" charset="0"/>
            </a:endParaRPr>
          </a:p>
          <a:p>
            <a:pPr lvl="0" algn="ctr" fontAlgn="base">
              <a:spcBef>
                <a:spcPct val="0"/>
              </a:spcBef>
              <a:spcAft>
                <a:spcPct val="0"/>
              </a:spcAft>
            </a:pPr>
            <a:r>
              <a:rPr lang="en-US" sz="900" i="1" dirty="0" smtClean="0">
                <a:solidFill>
                  <a:srgbClr val="666633"/>
                </a:solidFill>
                <a:latin typeface="Lucida Sans Unicode" pitchFamily="34" charset="0"/>
                <a:cs typeface="Arial" pitchFamily="34" charset="0"/>
              </a:rPr>
              <a:t>614-264-0178, </a:t>
            </a:r>
            <a:r>
              <a:rPr lang="en-US" sz="900" i="1" dirty="0" smtClean="0">
                <a:latin typeface="Lucida Sans Unicode" pitchFamily="34" charset="0"/>
                <a:cs typeface="Arial" pitchFamily="34" charset="0"/>
                <a:hlinkClick r:id="rId4"/>
              </a:rPr>
              <a:t>jamesmoore2012@columbus.rr.com</a:t>
            </a:r>
            <a:endParaRPr lang="en-US" sz="900" i="1" dirty="0" smtClean="0">
              <a:solidFill>
                <a:srgbClr val="666633"/>
              </a:solidFill>
              <a:latin typeface="Lucida Sans Unicode"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0" i="1" u="none" strike="noStrike" cap="none" normalizeH="0" baseline="0" dirty="0" smtClean="0">
              <a:ln>
                <a:noFill/>
              </a:ln>
              <a:solidFill>
                <a:srgbClr val="666633"/>
              </a:solidFill>
              <a:effectLst/>
              <a:latin typeface="Lucida Sans Unicode"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1" u="none" strike="noStrike" cap="none" normalizeH="0" baseline="0" dirty="0" smtClean="0">
                <a:ln>
                  <a:noFill/>
                </a:ln>
                <a:solidFill>
                  <a:srgbClr val="666633"/>
                </a:solidFill>
                <a:effectLst/>
                <a:latin typeface="Lucida Sans Unicode" pitchFamily="34" charset="0"/>
                <a:cs typeface="Arial" pitchFamily="34" charset="0"/>
              </a:rPr>
              <a:t>Robin </a:t>
            </a:r>
            <a:r>
              <a:rPr kumimoji="0" lang="en-US" sz="900" b="0" i="1" u="none" strike="noStrike" cap="none" normalizeH="0" baseline="0" dirty="0">
                <a:ln>
                  <a:noFill/>
                </a:ln>
                <a:solidFill>
                  <a:srgbClr val="666633"/>
                </a:solidFill>
                <a:effectLst/>
                <a:latin typeface="Lucida Sans Unicode" pitchFamily="34" charset="0"/>
                <a:cs typeface="Arial" pitchFamily="34" charset="0"/>
              </a:rPr>
              <a:t>Lynch, Secretary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1" u="none" strike="noStrike" cap="none" normalizeH="0" baseline="0" dirty="0">
                <a:ln>
                  <a:noFill/>
                </a:ln>
                <a:solidFill>
                  <a:srgbClr val="666633"/>
                </a:solidFill>
                <a:effectLst/>
                <a:latin typeface="Lucida Sans Unicode" pitchFamily="34" charset="0"/>
                <a:cs typeface="Arial" pitchFamily="34" charset="0"/>
              </a:rPr>
              <a:t>846-0150, </a:t>
            </a:r>
            <a:r>
              <a:rPr kumimoji="0" lang="en-US" sz="900" b="0" i="1" u="none" strike="noStrike" cap="none" normalizeH="0" baseline="0" dirty="0">
                <a:ln>
                  <a:noFill/>
                </a:ln>
                <a:solidFill>
                  <a:schemeClr val="tx1"/>
                </a:solidFill>
                <a:effectLst/>
                <a:latin typeface="Lucida Sans Unicode" pitchFamily="34" charset="0"/>
                <a:cs typeface="Arial" pitchFamily="34" charset="0"/>
                <a:hlinkClick r:id="rId4"/>
              </a:rPr>
              <a:t>rlynch80s@aol.com</a:t>
            </a:r>
            <a:endParaRPr kumimoji="0" lang="en-US" sz="900" b="0" i="1" u="none" strike="noStrike" cap="none" normalizeH="0" baseline="0" dirty="0">
              <a:ln>
                <a:noFill/>
              </a:ln>
              <a:solidFill>
                <a:srgbClr val="666633"/>
              </a:solidFill>
              <a:effectLst/>
              <a:latin typeface="Lucida Sans Unicode"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0" i="1" u="none" strike="noStrike" cap="none" normalizeH="0" baseline="0" dirty="0">
              <a:ln>
                <a:noFill/>
              </a:ln>
              <a:solidFill>
                <a:srgbClr val="666633"/>
              </a:solidFill>
              <a:effectLst/>
              <a:latin typeface="Lucida Sans Unicode"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1" u="none" strike="noStrike" cap="none" normalizeH="0" baseline="0" dirty="0">
                <a:ln>
                  <a:noFill/>
                </a:ln>
                <a:solidFill>
                  <a:srgbClr val="666633"/>
                </a:solidFill>
                <a:effectLst/>
                <a:latin typeface="Lucida Sans Unicode" pitchFamily="34" charset="0"/>
                <a:cs typeface="Arial" pitchFamily="34" charset="0"/>
              </a:rPr>
              <a:t>Bob Kapel, Treasurer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1" u="none" strike="noStrike" cap="none" normalizeH="0" baseline="0" dirty="0">
                <a:ln>
                  <a:noFill/>
                </a:ln>
                <a:solidFill>
                  <a:srgbClr val="666633"/>
                </a:solidFill>
                <a:effectLst/>
                <a:latin typeface="Lucida Sans Unicode" pitchFamily="34" charset="0"/>
                <a:cs typeface="Arial" pitchFamily="34" charset="0"/>
              </a:rPr>
              <a:t>846-0175, </a:t>
            </a:r>
            <a:r>
              <a:rPr kumimoji="0" lang="en-US" sz="900" b="0" i="1" u="none" strike="noStrike" cap="none" normalizeH="0" baseline="0" dirty="0">
                <a:ln>
                  <a:noFill/>
                </a:ln>
                <a:solidFill>
                  <a:schemeClr val="tx1"/>
                </a:solidFill>
                <a:effectLst/>
                <a:latin typeface="Lucida Sans Unicode" pitchFamily="34" charset="0"/>
                <a:cs typeface="Arial" pitchFamily="34" charset="0"/>
                <a:hlinkClick r:id="rId4"/>
              </a:rPr>
              <a:t>kapelr@sbcglobal.net</a:t>
            </a:r>
            <a:endParaRPr kumimoji="0" lang="en-US" sz="900" b="0" i="1" u="none" strike="noStrike" cap="none" normalizeH="0" baseline="0" dirty="0">
              <a:ln>
                <a:noFill/>
              </a:ln>
              <a:solidFill>
                <a:srgbClr val="666633"/>
              </a:solidFill>
              <a:effectLst/>
              <a:latin typeface="Lucida Sans Unicode"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0" i="1" u="none" strike="noStrike" cap="none" normalizeH="0" baseline="0" dirty="0">
              <a:ln>
                <a:noFill/>
              </a:ln>
              <a:solidFill>
                <a:srgbClr val="666633"/>
              </a:solidFill>
              <a:effectLst/>
              <a:latin typeface="Lucida Sans Unicode"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1" u="none" strike="noStrike" cap="none" normalizeH="0" baseline="0" dirty="0">
                <a:ln>
                  <a:noFill/>
                </a:ln>
                <a:solidFill>
                  <a:srgbClr val="666633"/>
                </a:solidFill>
                <a:effectLst/>
                <a:latin typeface="Lucida Sans Unicode" pitchFamily="34" charset="0"/>
                <a:cs typeface="Arial" pitchFamily="34" charset="0"/>
              </a:rPr>
              <a:t>Mark Gass, Architectural Review</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1" u="none" strike="noStrike" cap="none" normalizeH="0" baseline="0" dirty="0">
                <a:ln>
                  <a:noFill/>
                </a:ln>
                <a:solidFill>
                  <a:srgbClr val="666633"/>
                </a:solidFill>
                <a:effectLst/>
                <a:latin typeface="Lucida Sans Unicode" pitchFamily="34" charset="0"/>
                <a:cs typeface="Arial" pitchFamily="34" charset="0"/>
              </a:rPr>
              <a:t>848-3298, </a:t>
            </a:r>
            <a:r>
              <a:rPr kumimoji="0" lang="en-US" sz="900" b="0" i="1" u="none" strike="noStrike" cap="none" normalizeH="0" baseline="0" dirty="0">
                <a:ln>
                  <a:noFill/>
                </a:ln>
                <a:solidFill>
                  <a:schemeClr val="tx1"/>
                </a:solidFill>
                <a:effectLst/>
                <a:latin typeface="Lucida Sans Unicode" pitchFamily="34" charset="0"/>
                <a:cs typeface="Arial" pitchFamily="34" charset="0"/>
                <a:hlinkClick r:id="rId4"/>
              </a:rPr>
              <a:t>mgass@columbus.rr.com</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cxnSp>
        <p:nvCxnSpPr>
          <p:cNvPr id="29" name="Straight Connector 28"/>
          <p:cNvCxnSpPr/>
          <p:nvPr/>
        </p:nvCxnSpPr>
        <p:spPr>
          <a:xfrm>
            <a:off x="390940" y="3981463"/>
            <a:ext cx="3276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028" name="Picture 4" descr="C:\Users\jampa\AppData\Local\Microsoft\Windows\INetCache\IE\TJ328H8B\d1p380p-fc6dd367-7fb9-4e07-8b62-4328bc92b602[1].jpg"/>
          <p:cNvPicPr>
            <a:picLocks noChangeAspect="1" noChangeArrowheads="1"/>
          </p:cNvPicPr>
          <p:nvPr/>
        </p:nvPicPr>
        <p:blipFill>
          <a:blip r:embed="rId6" cstate="print"/>
          <a:srcRect/>
          <a:stretch>
            <a:fillRect/>
          </a:stretch>
        </p:blipFill>
        <p:spPr bwMode="auto">
          <a:xfrm>
            <a:off x="4953000" y="2134195"/>
            <a:ext cx="838200" cy="1066205"/>
          </a:xfrm>
          <a:prstGeom prst="rect">
            <a:avLst/>
          </a:prstGeom>
          <a:noFill/>
        </p:spPr>
      </p:pic>
      <p:pic>
        <p:nvPicPr>
          <p:cNvPr id="1026" name="Picture 2" descr="C:\Users\jampa\AppData\Local\Microsoft\Windows\INetCache\IE\D74C7HML\HRX217K2HXA[1].jpg"/>
          <p:cNvPicPr>
            <a:picLocks noChangeAspect="1" noChangeArrowheads="1"/>
          </p:cNvPicPr>
          <p:nvPr/>
        </p:nvPicPr>
        <p:blipFill>
          <a:blip r:embed="rId7" cstate="print"/>
          <a:srcRect/>
          <a:stretch>
            <a:fillRect/>
          </a:stretch>
        </p:blipFill>
        <p:spPr bwMode="auto">
          <a:xfrm>
            <a:off x="5677404" y="2362200"/>
            <a:ext cx="951996" cy="864413"/>
          </a:xfrm>
          <a:prstGeom prst="rect">
            <a:avLst/>
          </a:prstGeom>
          <a:noFill/>
        </p:spPr>
      </p:pic>
      <p:sp>
        <p:nvSpPr>
          <p:cNvPr id="26" name="Rectangle 25"/>
          <p:cNvSpPr/>
          <p:nvPr/>
        </p:nvSpPr>
        <p:spPr>
          <a:xfrm>
            <a:off x="278296" y="685800"/>
            <a:ext cx="4979504" cy="2631490"/>
          </a:xfrm>
          <a:prstGeom prst="rect">
            <a:avLst/>
          </a:prstGeom>
        </p:spPr>
        <p:txBody>
          <a:bodyPr wrap="square">
            <a:spAutoFit/>
          </a:bodyPr>
          <a:lstStyle/>
          <a:p>
            <a:r>
              <a:rPr lang="en-US" sz="1100" b="1" u="sng" dirty="0" smtClean="0"/>
              <a:t>Annual Reminders for </a:t>
            </a:r>
            <a:r>
              <a:rPr lang="en-US" sz="1100" b="1" u="sng" dirty="0"/>
              <a:t>the Spring – Summer! </a:t>
            </a:r>
            <a:r>
              <a:rPr lang="en-US" sz="1100" b="1" u="sng" dirty="0" smtClean="0"/>
              <a:t> </a:t>
            </a:r>
            <a:r>
              <a:rPr lang="en-US" sz="1100" b="1" u="sng" dirty="0" smtClean="0"/>
              <a:t>Painting / Mailboxes / Lawn Care </a:t>
            </a:r>
            <a:r>
              <a:rPr lang="en-US" sz="1100" b="1" u="sng" dirty="0" smtClean="0"/>
              <a:t> </a:t>
            </a:r>
          </a:p>
          <a:p>
            <a:pPr marL="119063" indent="-119063">
              <a:buFont typeface="Arial" pitchFamily="34" charset="0"/>
              <a:buChar char="•"/>
            </a:pPr>
            <a:r>
              <a:rPr lang="en-US" sz="1100" dirty="0" smtClean="0">
                <a:latin typeface="Calibri" pitchFamily="34" charset="0"/>
                <a:cs typeface="Arial" pitchFamily="34" charset="0"/>
              </a:rPr>
              <a:t>HOA </a:t>
            </a:r>
            <a:r>
              <a:rPr lang="en-US" sz="1100" dirty="0">
                <a:latin typeface="Calibri" pitchFamily="34" charset="0"/>
                <a:cs typeface="Arial" pitchFamily="34" charset="0"/>
              </a:rPr>
              <a:t>Guidelines: </a:t>
            </a:r>
            <a:r>
              <a:rPr lang="en-US" sz="1100" dirty="0"/>
              <a:t>Please remember to be aligned with the Canterbury Special Warranty Deed’s Architectural Control requirements (specifically Article III, Section 2): </a:t>
            </a:r>
            <a:r>
              <a:rPr lang="en-US" sz="1100" i="1" dirty="0"/>
              <a:t>"Exterior color schemes shall be restricted to earth tones, and are subject to Developer (HOA) approval“. </a:t>
            </a:r>
            <a:endParaRPr lang="en-US" sz="1100" i="1" dirty="0" smtClean="0"/>
          </a:p>
          <a:p>
            <a:pPr marL="119063" indent="-119063">
              <a:buFont typeface="Arial" pitchFamily="34" charset="0"/>
              <a:buChar char="•"/>
            </a:pPr>
            <a:r>
              <a:rPr lang="en-US" sz="1100" i="1" dirty="0" smtClean="0"/>
              <a:t>As </a:t>
            </a:r>
            <a:r>
              <a:rPr lang="en-US" sz="1100" i="1" dirty="0"/>
              <a:t>for your mailboxes, </a:t>
            </a:r>
            <a:r>
              <a:rPr lang="en-US" sz="1100" b="1" i="1" dirty="0" smtClean="0"/>
              <a:t>we have approved a new mailbox policy </a:t>
            </a:r>
            <a:r>
              <a:rPr lang="en-US" sz="1100" i="1" dirty="0" smtClean="0"/>
              <a:t>enabling our trustees to schedule </a:t>
            </a:r>
            <a:r>
              <a:rPr lang="en-US" sz="1100" i="1" dirty="0" smtClean="0"/>
              <a:t>all our mailboxes to be freshly stained one of the approved three colors every four years. Watch for a separate notice!!  We will also provide a referral to a service to replace damaged/worn mailboxes at a reduced rate. </a:t>
            </a:r>
            <a:r>
              <a:rPr lang="en-US" sz="1100" i="1" dirty="0" smtClean="0"/>
              <a:t> </a:t>
            </a:r>
          </a:p>
          <a:p>
            <a:pPr marL="119063" lvl="0" indent="-119063">
              <a:buFont typeface="Arial" pitchFamily="34" charset="0"/>
              <a:buChar char="•"/>
            </a:pPr>
            <a:r>
              <a:rPr lang="en-US" sz="1100" dirty="0" smtClean="0">
                <a:latin typeface="Calibri" pitchFamily="34" charset="0"/>
                <a:cs typeface="Arial" pitchFamily="34" charset="0"/>
              </a:rPr>
              <a:t>Our bylaws do not permit gardens in the front of your home (i.e. landscape)</a:t>
            </a:r>
          </a:p>
          <a:p>
            <a:pPr marL="119063" lvl="0" indent="-119063">
              <a:buFont typeface="Arial" pitchFamily="34" charset="0"/>
              <a:buChar char="•"/>
            </a:pPr>
            <a:r>
              <a:rPr lang="en-US" sz="1100" dirty="0" smtClean="0">
                <a:latin typeface="Calibri" pitchFamily="34" charset="0"/>
                <a:cs typeface="Arial" pitchFamily="34" charset="0"/>
              </a:rPr>
              <a:t>For the safety of our younger residents , we are not allow </a:t>
            </a:r>
            <a:r>
              <a:rPr lang="en-US" sz="1100" dirty="0" err="1" smtClean="0">
                <a:latin typeface="Calibri" pitchFamily="34" charset="0"/>
                <a:cs typeface="Arial" pitchFamily="34" charset="0"/>
              </a:rPr>
              <a:t>ed</a:t>
            </a:r>
            <a:r>
              <a:rPr lang="en-US" sz="1100" dirty="0" smtClean="0">
                <a:latin typeface="Calibri" pitchFamily="34" charset="0"/>
                <a:cs typeface="Arial" pitchFamily="34" charset="0"/>
              </a:rPr>
              <a:t> above ground pools </a:t>
            </a:r>
          </a:p>
          <a:p>
            <a:pPr marL="119063" lvl="0" indent="-119063">
              <a:buFont typeface="Arial" pitchFamily="34" charset="0"/>
              <a:buChar char="•"/>
            </a:pPr>
            <a:r>
              <a:rPr lang="en-US" sz="1100" dirty="0" smtClean="0">
                <a:latin typeface="Calibri" pitchFamily="34" charset="0"/>
                <a:cs typeface="Arial" pitchFamily="34" charset="0"/>
              </a:rPr>
              <a:t>Our trustees ask we not </a:t>
            </a:r>
            <a:r>
              <a:rPr lang="en-US" sz="1100" dirty="0" smtClean="0">
                <a:latin typeface="Calibri" pitchFamily="34" charset="0"/>
                <a:cs typeface="Arial" pitchFamily="34" charset="0"/>
              </a:rPr>
              <a:t>to dump </a:t>
            </a:r>
            <a:r>
              <a:rPr lang="en-US" sz="1100" dirty="0" smtClean="0">
                <a:latin typeface="Calibri" pitchFamily="34" charset="0"/>
                <a:cs typeface="Arial" pitchFamily="34" charset="0"/>
              </a:rPr>
              <a:t>trees, brush</a:t>
            </a:r>
            <a:r>
              <a:rPr lang="en-US" sz="1100" dirty="0" smtClean="0">
                <a:latin typeface="Calibri" pitchFamily="34" charset="0"/>
                <a:cs typeface="Arial" pitchFamily="34" charset="0"/>
              </a:rPr>
              <a:t>, &amp;</a:t>
            </a:r>
            <a:r>
              <a:rPr lang="en-US" sz="1100" dirty="0" smtClean="0">
                <a:latin typeface="Calibri" pitchFamily="34" charset="0"/>
                <a:cs typeface="Arial" pitchFamily="34" charset="0"/>
              </a:rPr>
              <a:t> </a:t>
            </a:r>
            <a:r>
              <a:rPr lang="en-US" sz="1100" dirty="0" smtClean="0">
                <a:latin typeface="Calibri" pitchFamily="34" charset="0"/>
                <a:cs typeface="Arial" pitchFamily="34" charset="0"/>
              </a:rPr>
              <a:t>yard waste </a:t>
            </a:r>
            <a:r>
              <a:rPr lang="en-US" sz="1100" dirty="0" smtClean="0">
                <a:latin typeface="Calibri" pitchFamily="34" charset="0"/>
                <a:cs typeface="Arial" pitchFamily="34" charset="0"/>
              </a:rPr>
              <a:t>in our </a:t>
            </a:r>
            <a:r>
              <a:rPr lang="en-US" sz="1100" dirty="0" smtClean="0">
                <a:latin typeface="Calibri" pitchFamily="34" charset="0"/>
                <a:cs typeface="Arial" pitchFamily="34" charset="0"/>
              </a:rPr>
              <a:t>common </a:t>
            </a:r>
            <a:r>
              <a:rPr lang="en-US" sz="1100" dirty="0" smtClean="0">
                <a:latin typeface="Calibri" pitchFamily="34" charset="0"/>
                <a:cs typeface="Arial" pitchFamily="34" charset="0"/>
              </a:rPr>
              <a:t>areas </a:t>
            </a:r>
            <a:r>
              <a:rPr lang="en-US" sz="1100" dirty="0" smtClean="0">
                <a:latin typeface="Calibri" pitchFamily="34" charset="0"/>
                <a:cs typeface="Arial" pitchFamily="34" charset="0"/>
              </a:rPr>
              <a:t>Rumpke takes basic yard waste,  if  </a:t>
            </a:r>
            <a:r>
              <a:rPr lang="en-US" sz="1100" dirty="0" smtClean="0">
                <a:latin typeface="Calibri" pitchFamily="34" charset="0"/>
                <a:cs typeface="Arial" pitchFamily="34" charset="0"/>
              </a:rPr>
              <a:t>put out in 4 </a:t>
            </a:r>
            <a:r>
              <a:rPr lang="en-US" sz="1100" dirty="0" smtClean="0">
                <a:latin typeface="Calibri" pitchFamily="34" charset="0"/>
                <a:cs typeface="Arial" pitchFamily="34" charset="0"/>
              </a:rPr>
              <a:t>foot </a:t>
            </a:r>
            <a:r>
              <a:rPr lang="en-US" sz="1100" dirty="0" smtClean="0">
                <a:latin typeface="Calibri" pitchFamily="34" charset="0"/>
                <a:cs typeface="Arial" pitchFamily="34" charset="0"/>
              </a:rPr>
              <a:t>or less bundles</a:t>
            </a:r>
          </a:p>
          <a:p>
            <a:pPr marL="119063" lvl="0" indent="-119063">
              <a:buFont typeface="Arial" pitchFamily="34" charset="0"/>
              <a:buChar char="•"/>
            </a:pPr>
            <a:r>
              <a:rPr lang="en-US" sz="1100" dirty="0" smtClean="0">
                <a:latin typeface="Calibri" pitchFamily="34" charset="0"/>
                <a:cs typeface="Arial" pitchFamily="34" charset="0"/>
              </a:rPr>
              <a:t>Try not to park on our sidewalks, as we all love to enjoy a bike ride /walk  safely </a:t>
            </a:r>
          </a:p>
          <a:p>
            <a:pPr marL="119063" lvl="0" indent="-119063">
              <a:buFont typeface="Arial" pitchFamily="34" charset="0"/>
              <a:buChar char="•"/>
            </a:pPr>
            <a:r>
              <a:rPr lang="en-US" sz="1100" b="1" dirty="0" smtClean="0">
                <a:latin typeface="Calibri" pitchFamily="34" charset="0"/>
                <a:cs typeface="Arial" pitchFamily="34" charset="0"/>
              </a:rPr>
              <a:t>DON’T LEAVE TRASHCANS IN FRONT OF HOUSE/DRIVEWAY DURING THE WEEK! </a:t>
            </a:r>
            <a:endParaRPr lang="en-US" sz="1100" b="1" dirty="0" smtClean="0">
              <a:latin typeface="Calibri" pitchFamily="34" charset="0"/>
              <a:cs typeface="Arial" pitchFamily="34" charset="0"/>
            </a:endParaRPr>
          </a:p>
        </p:txBody>
      </p:sp>
      <p:pic>
        <p:nvPicPr>
          <p:cNvPr id="34" name="Picture 2"/>
          <p:cNvPicPr>
            <a:picLocks noChangeAspect="1" noChangeArrowheads="1"/>
          </p:cNvPicPr>
          <p:nvPr/>
        </p:nvPicPr>
        <p:blipFill>
          <a:blip r:embed="rId8" cstate="print"/>
          <a:srcRect/>
          <a:stretch>
            <a:fillRect/>
          </a:stretch>
        </p:blipFill>
        <p:spPr bwMode="auto">
          <a:xfrm>
            <a:off x="5638800" y="1676400"/>
            <a:ext cx="582612" cy="845606"/>
          </a:xfrm>
          <a:prstGeom prst="rect">
            <a:avLst/>
          </a:prstGeom>
          <a:noFill/>
          <a:ln w="9525">
            <a:noFill/>
            <a:miter lim="800000"/>
            <a:headEnd/>
            <a:tailEnd/>
          </a:ln>
          <a:effectLst/>
        </p:spPr>
      </p:pic>
      <p:pic>
        <p:nvPicPr>
          <p:cNvPr id="56" name="Picture 2" descr="https://encrypted-tbn0.gstatic.com/images?q=tbn:ANd9GcSrCt7b_si3ziDN80SBCYXYisYTxU3z-iXa1ndx4A3laRqQd7aGs7x7Kg">
            <a:hlinkClick r:id="rId4"/>
          </p:cNvPr>
          <p:cNvPicPr>
            <a:picLocks noChangeAspect="1" noChangeArrowheads="1"/>
          </p:cNvPicPr>
          <p:nvPr/>
        </p:nvPicPr>
        <p:blipFill>
          <a:blip r:embed="rId9" cstate="print"/>
          <a:srcRect/>
          <a:stretch>
            <a:fillRect/>
          </a:stretch>
        </p:blipFill>
        <p:spPr bwMode="auto">
          <a:xfrm>
            <a:off x="4953000" y="8382000"/>
            <a:ext cx="438150" cy="438151"/>
          </a:xfrm>
          <a:prstGeom prst="rect">
            <a:avLst/>
          </a:prstGeom>
          <a:noFill/>
        </p:spPr>
      </p:pic>
      <p:pic>
        <p:nvPicPr>
          <p:cNvPr id="40" name="Picture 2" descr="Cartoon: Social distancing | Opinions | winchesterstar.com"/>
          <p:cNvPicPr>
            <a:picLocks noChangeAspect="1" noChangeArrowheads="1"/>
          </p:cNvPicPr>
          <p:nvPr/>
        </p:nvPicPr>
        <p:blipFill>
          <a:blip r:embed="rId10" cstate="print"/>
          <a:srcRect/>
          <a:stretch>
            <a:fillRect/>
          </a:stretch>
        </p:blipFill>
        <p:spPr bwMode="auto">
          <a:xfrm>
            <a:off x="228600" y="7086600"/>
            <a:ext cx="3765176" cy="18288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4612</TotalTime>
  <Words>808</Words>
  <Application>Microsoft Office PowerPoint</Application>
  <PresentationFormat>On-screen Show (4:3)</PresentationFormat>
  <Paragraphs>75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Moore</dc:creator>
  <cp:lastModifiedBy>jampaw@aol.com</cp:lastModifiedBy>
  <cp:revision>115</cp:revision>
  <dcterms:created xsi:type="dcterms:W3CDTF">2014-03-26T11:17:20Z</dcterms:created>
  <dcterms:modified xsi:type="dcterms:W3CDTF">2020-03-28T03:06:06Z</dcterms:modified>
</cp:coreProperties>
</file>